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7"/>
  </p:notesMasterIdLst>
  <p:sldIdLst>
    <p:sldId id="256" r:id="rId2"/>
    <p:sldId id="272" r:id="rId3"/>
    <p:sldId id="273" r:id="rId4"/>
    <p:sldId id="257" r:id="rId5"/>
    <p:sldId id="284" r:id="rId6"/>
    <p:sldId id="286" r:id="rId7"/>
    <p:sldId id="274" r:id="rId8"/>
    <p:sldId id="259" r:id="rId9"/>
    <p:sldId id="275" r:id="rId10"/>
    <p:sldId id="260" r:id="rId11"/>
    <p:sldId id="287" r:id="rId12"/>
    <p:sldId id="288" r:id="rId13"/>
    <p:sldId id="289" r:id="rId14"/>
    <p:sldId id="290" r:id="rId15"/>
    <p:sldId id="262" r:id="rId16"/>
    <p:sldId id="277" r:id="rId17"/>
    <p:sldId id="278" r:id="rId18"/>
    <p:sldId id="261" r:id="rId19"/>
    <p:sldId id="279" r:id="rId20"/>
    <p:sldId id="263" r:id="rId21"/>
    <p:sldId id="264" r:id="rId22"/>
    <p:sldId id="265" r:id="rId23"/>
    <p:sldId id="283" r:id="rId24"/>
    <p:sldId id="285"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33622559652959"/>
          <c:y val="5.3398058252427293E-2"/>
          <c:w val="0.83514099783080264"/>
          <c:h val="0.62135922330097215"/>
        </c:manualLayout>
      </c:layout>
      <c:barChart>
        <c:barDir val="col"/>
        <c:grouping val="clustered"/>
        <c:varyColors val="0"/>
        <c:ser>
          <c:idx val="0"/>
          <c:order val="0"/>
          <c:spPr>
            <a:solidFill>
              <a:srgbClr val="9999FF"/>
            </a:solidFill>
            <a:ln w="12694">
              <a:solidFill>
                <a:srgbClr val="000000"/>
              </a:solidFill>
              <a:prstDash val="solid"/>
            </a:ln>
          </c:spPr>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0.18000000000000024</c:v>
                </c:pt>
                <c:pt idx="1">
                  <c:v>0.35000000000000031</c:v>
                </c:pt>
                <c:pt idx="2">
                  <c:v>0.45</c:v>
                </c:pt>
                <c:pt idx="3">
                  <c:v>0.65000000000000135</c:v>
                </c:pt>
              </c:numCache>
            </c:numRef>
          </c:val>
        </c:ser>
        <c:dLbls>
          <c:showLegendKey val="0"/>
          <c:showVal val="0"/>
          <c:showCatName val="0"/>
          <c:showSerName val="0"/>
          <c:showPercent val="0"/>
          <c:showBubbleSize val="0"/>
        </c:dLbls>
        <c:gapWidth val="150"/>
        <c:axId val="169935528"/>
        <c:axId val="169935920"/>
      </c:barChart>
      <c:catAx>
        <c:axId val="169935528"/>
        <c:scaling>
          <c:orientation val="minMax"/>
        </c:scaling>
        <c:delete val="0"/>
        <c:axPos val="b"/>
        <c:title>
          <c:tx>
            <c:rich>
              <a:bodyPr/>
              <a:lstStyle/>
              <a:p>
                <a:pPr>
                  <a:defRPr lang="mn-MN" sz="1000" b="1" i="0" u="none" strike="noStrike" baseline="0">
                    <a:solidFill>
                      <a:srgbClr val="000000"/>
                    </a:solidFill>
                    <a:latin typeface="Nazanin"/>
                    <a:ea typeface="Nazanin"/>
                    <a:cs typeface="B Nazanin" pitchFamily="2" charset="-78"/>
                  </a:defRPr>
                </a:pPr>
                <a:r>
                  <a:rPr lang="fa-IR" sz="1000">
                    <a:cs typeface="B Nazanin" pitchFamily="2" charset="-78"/>
                  </a:rPr>
                  <a:t>میزان رعایت حقوق سهامدار (بر اساس چارک)</a:t>
                </a:r>
              </a:p>
            </c:rich>
          </c:tx>
          <c:layout>
            <c:manualLayout>
              <c:xMode val="edge"/>
              <c:yMode val="edge"/>
              <c:x val="0.27800549236900973"/>
              <c:y val="0.80097107715918192"/>
            </c:manualLayout>
          </c:layout>
          <c:overlay val="0"/>
          <c:spPr>
            <a:noFill/>
            <a:ln w="25389">
              <a:noFill/>
            </a:ln>
          </c:spPr>
        </c:title>
        <c:numFmt formatCode="General" sourceLinked="1"/>
        <c:majorTickMark val="out"/>
        <c:minorTickMark val="none"/>
        <c:tickLblPos val="nextTo"/>
        <c:spPr>
          <a:ln w="3174">
            <a:solidFill>
              <a:srgbClr val="000000"/>
            </a:solidFill>
            <a:prstDash val="solid"/>
          </a:ln>
        </c:spPr>
        <c:txPr>
          <a:bodyPr rot="0" vert="horz"/>
          <a:lstStyle/>
          <a:p>
            <a:pPr>
              <a:defRPr lang="mn-MN" sz="825" b="1" i="0" u="none" strike="noStrike" baseline="0">
                <a:solidFill>
                  <a:srgbClr val="000000"/>
                </a:solidFill>
                <a:latin typeface="Nazanin"/>
                <a:ea typeface="Nazanin"/>
                <a:cs typeface="Nazanin"/>
              </a:defRPr>
            </a:pPr>
            <a:endParaRPr lang="fa-IR"/>
          </a:p>
        </c:txPr>
        <c:crossAx val="169935920"/>
        <c:crosses val="autoZero"/>
        <c:auto val="1"/>
        <c:lblAlgn val="ctr"/>
        <c:lblOffset val="100"/>
        <c:tickLblSkip val="1"/>
        <c:tickMarkSkip val="1"/>
        <c:noMultiLvlLbl val="0"/>
      </c:catAx>
      <c:valAx>
        <c:axId val="169935920"/>
        <c:scaling>
          <c:orientation val="minMax"/>
          <c:max val="0.70000000000000062"/>
        </c:scaling>
        <c:delete val="0"/>
        <c:axPos val="l"/>
        <c:title>
          <c:tx>
            <c:rich>
              <a:bodyPr/>
              <a:lstStyle/>
              <a:p>
                <a:pPr>
                  <a:defRPr lang="mn-MN" sz="1000" b="1" i="0" u="none" strike="noStrike" baseline="0">
                    <a:solidFill>
                      <a:srgbClr val="000000"/>
                    </a:solidFill>
                    <a:latin typeface="Nazanin"/>
                    <a:ea typeface="Nazanin"/>
                    <a:cs typeface="B Nazanin" pitchFamily="2" charset="-78"/>
                  </a:defRPr>
                </a:pPr>
                <a:r>
                  <a:rPr lang="fa-IR" sz="1000">
                    <a:cs typeface="B Nazanin" pitchFamily="2" charset="-78"/>
                  </a:rPr>
                  <a:t>نسبت ارزش بازار سهام به </a:t>
                </a:r>
                <a:r>
                  <a:rPr lang="en-US" sz="1000">
                    <a:cs typeface="B Nazanin" pitchFamily="2" charset="-78"/>
                  </a:rPr>
                  <a:t>GDP</a:t>
                </a:r>
              </a:p>
            </c:rich>
          </c:tx>
          <c:layout>
            <c:manualLayout>
              <c:xMode val="edge"/>
              <c:yMode val="edge"/>
              <c:x val="6.466963368709353E-3"/>
              <c:y val="5.9745059170880035E-2"/>
            </c:manualLayout>
          </c:layout>
          <c:overlay val="0"/>
          <c:spPr>
            <a:noFill/>
            <a:ln w="25389">
              <a:noFill/>
            </a:ln>
          </c:spPr>
        </c:title>
        <c:numFmt formatCode="General" sourceLinked="1"/>
        <c:majorTickMark val="out"/>
        <c:minorTickMark val="none"/>
        <c:tickLblPos val="nextTo"/>
        <c:spPr>
          <a:ln w="3174">
            <a:solidFill>
              <a:srgbClr val="000000"/>
            </a:solidFill>
            <a:prstDash val="solid"/>
          </a:ln>
        </c:spPr>
        <c:txPr>
          <a:bodyPr rot="0" vert="horz"/>
          <a:lstStyle/>
          <a:p>
            <a:pPr>
              <a:defRPr lang="mn-MN" sz="825" b="1" i="0" u="none" strike="noStrike" baseline="0">
                <a:solidFill>
                  <a:srgbClr val="000000"/>
                </a:solidFill>
                <a:latin typeface="Nazanin"/>
                <a:ea typeface="Nazanin"/>
                <a:cs typeface="Nazanin"/>
              </a:defRPr>
            </a:pPr>
            <a:endParaRPr lang="fa-IR"/>
          </a:p>
        </c:txPr>
        <c:crossAx val="169935528"/>
        <c:crosses val="autoZero"/>
        <c:crossBetween val="between"/>
        <c:majorUnit val="0.1"/>
      </c:valAx>
      <c:spPr>
        <a:solidFill>
          <a:srgbClr val="FFFFFF"/>
        </a:solidFill>
        <a:ln w="25389">
          <a:noFill/>
        </a:ln>
      </c:spPr>
    </c:plotArea>
    <c:plotVisOnly val="1"/>
    <c:dispBlanksAs val="gap"/>
    <c:showDLblsOverMax val="0"/>
  </c:chart>
  <c:spPr>
    <a:solidFill>
      <a:srgbClr val="FFFFFF"/>
    </a:solidFill>
    <a:ln>
      <a:noFill/>
    </a:ln>
  </c:spPr>
  <c:txPr>
    <a:bodyPr/>
    <a:lstStyle/>
    <a:p>
      <a:pPr>
        <a:defRPr sz="350" b="0" i="0" u="none" strike="noStrike" baseline="0">
          <a:solidFill>
            <a:srgbClr val="000000"/>
          </a:solidFill>
          <a:latin typeface="Nazanin"/>
          <a:ea typeface="Nazanin"/>
          <a:cs typeface="Nazanin"/>
        </a:defRPr>
      </a:pPr>
      <a:endParaRPr lang="fa-I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n-M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CD3CC6-FF57-4D84-A183-772C40FE5F8A}" type="datetimeFigureOut">
              <a:rPr lang="mn-MN" smtClean="0"/>
              <a:pPr/>
              <a:t>16.11.06</a:t>
            </a:fld>
            <a:endParaRPr lang="mn-M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n-M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n-M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n-M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56E21-C3DC-4704-9F0E-6DCCE236D69E}" type="slidenum">
              <a:rPr lang="mn-MN" smtClean="0"/>
              <a:pPr/>
              <a:t>‹#›</a:t>
            </a:fld>
            <a:endParaRPr lang="mn-MN"/>
          </a:p>
        </p:txBody>
      </p:sp>
    </p:spTree>
    <p:extLst>
      <p:ext uri="{BB962C8B-B14F-4D97-AF65-F5344CB8AC3E}">
        <p14:creationId xmlns:p14="http://schemas.microsoft.com/office/powerpoint/2010/main" val="1282107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455EC4-9334-44A8-9A47-46F75267027E}" type="datetime1">
              <a:rPr lang="en-US" smtClean="0"/>
              <a:pPr/>
              <a:t>11/6/2016</a:t>
            </a:fld>
            <a:endParaRPr lang="en-US"/>
          </a:p>
        </p:txBody>
      </p:sp>
      <p:sp>
        <p:nvSpPr>
          <p:cNvPr id="5" name="Footer Placeholder 4"/>
          <p:cNvSpPr>
            <a:spLocks noGrp="1"/>
          </p:cNvSpPr>
          <p:nvPr>
            <p:ph type="ftr" sz="quarter" idx="11"/>
          </p:nvPr>
        </p:nvSpPr>
        <p:spPr/>
        <p:txBody>
          <a:bodyPr/>
          <a:lstStyle/>
          <a:p>
            <a:r>
              <a:rPr lang="fa-IR" smtClean="0"/>
              <a:t>حاکمیت شرکتی و سرمایه‌گذاران نهادی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9A1DD-918F-4239-960E-2AEBDBFA8328}" type="datetime1">
              <a:rPr lang="en-US" smtClean="0"/>
              <a:pPr/>
              <a:t>11/6/2016</a:t>
            </a:fld>
            <a:endParaRPr lang="en-US"/>
          </a:p>
        </p:txBody>
      </p:sp>
      <p:sp>
        <p:nvSpPr>
          <p:cNvPr id="5" name="Footer Placeholder 4"/>
          <p:cNvSpPr>
            <a:spLocks noGrp="1"/>
          </p:cNvSpPr>
          <p:nvPr>
            <p:ph type="ftr" sz="quarter" idx="11"/>
          </p:nvPr>
        </p:nvSpPr>
        <p:spPr/>
        <p:txBody>
          <a:bodyPr/>
          <a:lstStyle/>
          <a:p>
            <a:r>
              <a:rPr lang="fa-IR" smtClean="0"/>
              <a:t>حاکمیت شرکتی و سرمایه‌گذاران نهادی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454E74-AC50-4D49-918C-EE6F47D969D8}" type="datetime1">
              <a:rPr lang="en-US" smtClean="0"/>
              <a:pPr/>
              <a:t>11/6/2016</a:t>
            </a:fld>
            <a:endParaRPr lang="en-US"/>
          </a:p>
        </p:txBody>
      </p:sp>
      <p:sp>
        <p:nvSpPr>
          <p:cNvPr id="5" name="Footer Placeholder 4"/>
          <p:cNvSpPr>
            <a:spLocks noGrp="1"/>
          </p:cNvSpPr>
          <p:nvPr>
            <p:ph type="ftr" sz="quarter" idx="11"/>
          </p:nvPr>
        </p:nvSpPr>
        <p:spPr/>
        <p:txBody>
          <a:bodyPr/>
          <a:lstStyle/>
          <a:p>
            <a:r>
              <a:rPr lang="fa-IR" smtClean="0"/>
              <a:t>حاکمیت شرکتی و سرمایه‌گذاران نهادی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سعید اسلامی بیدگلی</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F58EF86-87A9-4753-9EFC-9E10F6BA6C54}"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882736-9CA0-491C-A641-19CD1F69B879}" type="datetime1">
              <a:rPr lang="en-US" smtClean="0"/>
              <a:pPr/>
              <a:t>11/6/2016</a:t>
            </a:fld>
            <a:endParaRPr lang="en-US"/>
          </a:p>
        </p:txBody>
      </p:sp>
      <p:sp>
        <p:nvSpPr>
          <p:cNvPr id="5" name="Footer Placeholder 4"/>
          <p:cNvSpPr>
            <a:spLocks noGrp="1"/>
          </p:cNvSpPr>
          <p:nvPr>
            <p:ph type="ftr" sz="quarter" idx="11"/>
          </p:nvPr>
        </p:nvSpPr>
        <p:spPr/>
        <p:txBody>
          <a:bodyPr/>
          <a:lstStyle/>
          <a:p>
            <a:r>
              <a:rPr lang="fa-IR" smtClean="0"/>
              <a:t>حاکمیت شرکتی و سرمایه‌گذاران نهادی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01AF1-7CEC-442B-9FB8-6D3B1475741E}" type="datetime1">
              <a:rPr lang="en-US" smtClean="0"/>
              <a:pPr/>
              <a:t>11/6/2016</a:t>
            </a:fld>
            <a:endParaRPr lang="en-US"/>
          </a:p>
        </p:txBody>
      </p:sp>
      <p:sp>
        <p:nvSpPr>
          <p:cNvPr id="5" name="Footer Placeholder 4"/>
          <p:cNvSpPr>
            <a:spLocks noGrp="1"/>
          </p:cNvSpPr>
          <p:nvPr>
            <p:ph type="ftr" sz="quarter" idx="11"/>
          </p:nvPr>
        </p:nvSpPr>
        <p:spPr/>
        <p:txBody>
          <a:bodyPr/>
          <a:lstStyle/>
          <a:p>
            <a:r>
              <a:rPr lang="fa-IR" smtClean="0"/>
              <a:t>حاکمیت شرکتی و سرمایه‌گذاران نهادی</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B31167-AB93-4389-BB2D-94F4A90934A1}" type="datetime1">
              <a:rPr lang="en-US" smtClean="0"/>
              <a:pPr/>
              <a:t>11/6/2016</a:t>
            </a:fld>
            <a:endParaRPr lang="en-US"/>
          </a:p>
        </p:txBody>
      </p:sp>
      <p:sp>
        <p:nvSpPr>
          <p:cNvPr id="6" name="Footer Placeholder 5"/>
          <p:cNvSpPr>
            <a:spLocks noGrp="1"/>
          </p:cNvSpPr>
          <p:nvPr>
            <p:ph type="ftr" sz="quarter" idx="11"/>
          </p:nvPr>
        </p:nvSpPr>
        <p:spPr/>
        <p:txBody>
          <a:bodyPr/>
          <a:lstStyle/>
          <a:p>
            <a:r>
              <a:rPr lang="fa-IR" smtClean="0"/>
              <a:t>حاکمیت شرکتی و سرمایه‌گذاران نهادی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D77887-F4CE-4AC1-B3A4-C1D558A36B36}" type="datetime1">
              <a:rPr lang="en-US" smtClean="0"/>
              <a:pPr/>
              <a:t>11/6/2016</a:t>
            </a:fld>
            <a:endParaRPr lang="en-US"/>
          </a:p>
        </p:txBody>
      </p:sp>
      <p:sp>
        <p:nvSpPr>
          <p:cNvPr id="8" name="Footer Placeholder 7"/>
          <p:cNvSpPr>
            <a:spLocks noGrp="1"/>
          </p:cNvSpPr>
          <p:nvPr>
            <p:ph type="ftr" sz="quarter" idx="11"/>
          </p:nvPr>
        </p:nvSpPr>
        <p:spPr/>
        <p:txBody>
          <a:bodyPr/>
          <a:lstStyle/>
          <a:p>
            <a:r>
              <a:rPr lang="fa-IR" smtClean="0"/>
              <a:t>حاکمیت شرکتی و سرمایه‌گذاران نهادی</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B8BB5F-21DF-40B0-B031-2D78798BE22F}" type="datetime1">
              <a:rPr lang="en-US" smtClean="0"/>
              <a:pPr/>
              <a:t>11/6/2016</a:t>
            </a:fld>
            <a:endParaRPr lang="en-US"/>
          </a:p>
        </p:txBody>
      </p:sp>
      <p:sp>
        <p:nvSpPr>
          <p:cNvPr id="4" name="Footer Placeholder 3"/>
          <p:cNvSpPr>
            <a:spLocks noGrp="1"/>
          </p:cNvSpPr>
          <p:nvPr>
            <p:ph type="ftr" sz="quarter" idx="11"/>
          </p:nvPr>
        </p:nvSpPr>
        <p:spPr/>
        <p:txBody>
          <a:bodyPr/>
          <a:lstStyle/>
          <a:p>
            <a:r>
              <a:rPr lang="fa-IR" smtClean="0"/>
              <a:t>حاکمیت شرکتی و سرمایه‌گذاران نهادی</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6D66E-37A5-4D78-876D-5A5931A0C0E8}" type="datetime1">
              <a:rPr lang="en-US" smtClean="0"/>
              <a:pPr/>
              <a:t>11/6/2016</a:t>
            </a:fld>
            <a:endParaRPr lang="en-US"/>
          </a:p>
        </p:txBody>
      </p:sp>
      <p:sp>
        <p:nvSpPr>
          <p:cNvPr id="3" name="Footer Placeholder 2"/>
          <p:cNvSpPr>
            <a:spLocks noGrp="1"/>
          </p:cNvSpPr>
          <p:nvPr>
            <p:ph type="ftr" sz="quarter" idx="11"/>
          </p:nvPr>
        </p:nvSpPr>
        <p:spPr/>
        <p:txBody>
          <a:bodyPr/>
          <a:lstStyle/>
          <a:p>
            <a:r>
              <a:rPr lang="fa-IR" smtClean="0"/>
              <a:t>حاکمیت شرکتی و سرمایه‌گذاران نهادی</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8A85D-A2BD-4FE4-9FB2-BE90A58662D8}" type="datetime1">
              <a:rPr lang="en-US" smtClean="0"/>
              <a:pPr/>
              <a:t>11/6/2016</a:t>
            </a:fld>
            <a:endParaRPr lang="en-US"/>
          </a:p>
        </p:txBody>
      </p:sp>
      <p:sp>
        <p:nvSpPr>
          <p:cNvPr id="6" name="Footer Placeholder 5"/>
          <p:cNvSpPr>
            <a:spLocks noGrp="1"/>
          </p:cNvSpPr>
          <p:nvPr>
            <p:ph type="ftr" sz="quarter" idx="11"/>
          </p:nvPr>
        </p:nvSpPr>
        <p:spPr/>
        <p:txBody>
          <a:bodyPr/>
          <a:lstStyle/>
          <a:p>
            <a:r>
              <a:rPr lang="fa-IR" smtClean="0"/>
              <a:t>حاکمیت شرکتی و سرمایه‌گذاران نهادی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8E5E3-4AAD-42A0-8D73-D840F8A0F0A2}" type="datetime1">
              <a:rPr lang="en-US" smtClean="0"/>
              <a:pPr/>
              <a:t>11/6/2016</a:t>
            </a:fld>
            <a:endParaRPr lang="en-US"/>
          </a:p>
        </p:txBody>
      </p:sp>
      <p:sp>
        <p:nvSpPr>
          <p:cNvPr id="6" name="Footer Placeholder 5"/>
          <p:cNvSpPr>
            <a:spLocks noGrp="1"/>
          </p:cNvSpPr>
          <p:nvPr>
            <p:ph type="ftr" sz="quarter" idx="11"/>
          </p:nvPr>
        </p:nvSpPr>
        <p:spPr/>
        <p:txBody>
          <a:bodyPr/>
          <a:lstStyle/>
          <a:p>
            <a:r>
              <a:rPr lang="fa-IR" smtClean="0"/>
              <a:t>حاکمیت شرکتی و سرمایه‌گذاران نهادی</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EC3B36B-A6D4-4371-ACAF-565E233CB6D3}" type="datetime1">
              <a:rPr lang="en-US" smtClean="0"/>
              <a:pPr/>
              <a:t>11/6/2016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fa-IR" smtClean="0"/>
              <a:t>حاکمیت شرکتی و سرمایه‌گذاران نهادی</a:t>
            </a: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iming>
    <p:tnLst>
      <p:par>
        <p:cTn id="1" dur="indefinite" restart="never" nodeType="tmRoot"/>
      </p:par>
    </p:tnLst>
  </p:timing>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467600" cy="5715000"/>
          </a:xfrm>
        </p:spPr>
        <p:txBody>
          <a:bodyPr/>
          <a:lstStyle/>
          <a:p>
            <a:pPr marL="182880" indent="0" algn="ctr" rtl="1">
              <a:buNone/>
            </a:pPr>
            <a:r>
              <a:rPr lang="fa-IR" sz="2200" dirty="0" smtClean="0">
                <a:effectLst/>
                <a:cs typeface="B Nazanin" pitchFamily="2" charset="-78"/>
              </a:rPr>
              <a:t>به نام خدا</a:t>
            </a:r>
            <a:r>
              <a:rPr lang="fa-IR" sz="4800" dirty="0" smtClean="0">
                <a:effectLst/>
                <a:cs typeface="B Nazanin" pitchFamily="2" charset="-78"/>
              </a:rPr>
              <a:t/>
            </a:r>
            <a:br>
              <a:rPr lang="fa-IR" sz="4800" dirty="0" smtClean="0">
                <a:effectLst/>
                <a:cs typeface="B Nazanin" pitchFamily="2" charset="-78"/>
              </a:rPr>
            </a:br>
            <a:r>
              <a:rPr lang="fa-IR" sz="4800" dirty="0" smtClean="0">
                <a:effectLst/>
                <a:cs typeface="B Nazanin" pitchFamily="2" charset="-78"/>
              </a:rPr>
              <a:t>حاکميت شرکتی</a:t>
            </a:r>
            <a:br>
              <a:rPr lang="fa-IR" sz="4800" dirty="0" smtClean="0">
                <a:effectLst/>
                <a:cs typeface="B Nazanin" pitchFamily="2" charset="-78"/>
              </a:rPr>
            </a:br>
            <a:r>
              <a:rPr lang="fa-IR" sz="4800" dirty="0" smtClean="0">
                <a:effectLst/>
                <a:cs typeface="B Nazanin" pitchFamily="2" charset="-78"/>
              </a:rPr>
              <a:t> و</a:t>
            </a:r>
            <a:br>
              <a:rPr lang="fa-IR" sz="4800" dirty="0" smtClean="0">
                <a:effectLst/>
                <a:cs typeface="B Nazanin" pitchFamily="2" charset="-78"/>
              </a:rPr>
            </a:br>
            <a:r>
              <a:rPr lang="fa-IR" sz="4800" dirty="0" smtClean="0">
                <a:effectLst/>
                <a:cs typeface="B Nazanin" pitchFamily="2" charset="-78"/>
              </a:rPr>
              <a:t> </a:t>
            </a:r>
            <a:r>
              <a:rPr lang="fa-IR" sz="4800" dirty="0">
                <a:effectLst/>
                <a:cs typeface="B Nazanin" pitchFamily="2" charset="-78"/>
              </a:rPr>
              <a:t>نقش </a:t>
            </a:r>
            <a:r>
              <a:rPr lang="fa-IR" sz="4800" dirty="0" smtClean="0">
                <a:effectLst/>
                <a:cs typeface="B Nazanin" pitchFamily="2" charset="-78"/>
              </a:rPr>
              <a:t>سرمايه‌گذاران نهادي</a:t>
            </a:r>
            <a:br>
              <a:rPr lang="fa-IR" sz="4800" dirty="0" smtClean="0">
                <a:effectLst/>
                <a:cs typeface="B Nazanin" pitchFamily="2" charset="-78"/>
              </a:rPr>
            </a:br>
            <a:r>
              <a:rPr lang="fa-IR" sz="4800" dirty="0">
                <a:effectLst/>
                <a:cs typeface="B Nazanin" pitchFamily="2" charset="-78"/>
              </a:rPr>
              <a:t/>
            </a:r>
            <a:br>
              <a:rPr lang="fa-IR" sz="4800" dirty="0">
                <a:effectLst/>
                <a:cs typeface="B Nazanin" pitchFamily="2" charset="-78"/>
              </a:rPr>
            </a:br>
            <a:r>
              <a:rPr lang="fa-IR" sz="2800" dirty="0">
                <a:effectLst/>
                <a:cs typeface="B Nazanin" pitchFamily="2" charset="-78"/>
              </a:rPr>
              <a:t>حسین عبده </a:t>
            </a:r>
            <a:r>
              <a:rPr lang="fa-IR" sz="2800" dirty="0" smtClean="0">
                <a:effectLst/>
                <a:cs typeface="B Nazanin" pitchFamily="2" charset="-78"/>
              </a:rPr>
              <a:t>تبریزی</a:t>
            </a:r>
            <a:br>
              <a:rPr lang="fa-IR" sz="2800" dirty="0" smtClean="0">
                <a:effectLst/>
                <a:cs typeface="B Nazanin" pitchFamily="2" charset="-78"/>
              </a:rPr>
            </a:br>
            <a:r>
              <a:rPr lang="fa-IR" sz="2800" dirty="0" smtClean="0">
                <a:effectLst/>
                <a:cs typeface="B Nazanin" pitchFamily="2" charset="-78"/>
              </a:rPr>
              <a:t>سعید </a:t>
            </a:r>
            <a:r>
              <a:rPr lang="fa-IR" sz="2800" dirty="0" smtClean="0">
                <a:effectLst/>
                <a:cs typeface="B Nazanin" pitchFamily="2" charset="-78"/>
              </a:rPr>
              <a:t>اسلامی </a:t>
            </a:r>
            <a:r>
              <a:rPr lang="fa-IR" sz="2800" dirty="0" smtClean="0">
                <a:effectLst/>
                <a:cs typeface="B Nazanin" pitchFamily="2" charset="-78"/>
              </a:rPr>
              <a:t>بیدگلی</a:t>
            </a:r>
            <a:r>
              <a:rPr lang="fa-IR" sz="2800" smtClean="0">
                <a:effectLst/>
                <a:cs typeface="B Nazanin" pitchFamily="2" charset="-78"/>
              </a:rPr>
              <a:t/>
            </a:r>
            <a:br>
              <a:rPr lang="fa-IR" sz="2800" smtClean="0">
                <a:effectLst/>
                <a:cs typeface="B Nazanin" pitchFamily="2" charset="-78"/>
              </a:rPr>
            </a:br>
            <a:r>
              <a:rPr lang="fa-IR" sz="2200" dirty="0" smtClean="0">
                <a:effectLst/>
                <a:latin typeface="Times New Roman" pitchFamily="18" charset="0"/>
                <a:cs typeface="B Nazanin" pitchFamily="2" charset="-78"/>
              </a:rPr>
              <a:t/>
            </a:r>
            <a:br>
              <a:rPr lang="fa-IR" sz="2200" dirty="0" smtClean="0">
                <a:effectLst/>
                <a:latin typeface="Times New Roman" pitchFamily="18" charset="0"/>
                <a:cs typeface="B Nazanin" pitchFamily="2" charset="-78"/>
              </a:rPr>
            </a:br>
            <a:r>
              <a:rPr lang="en-US" sz="2200" dirty="0" smtClean="0">
                <a:effectLst/>
                <a:latin typeface="Times New Roman" pitchFamily="18" charset="0"/>
                <a:cs typeface="B Nazanin" pitchFamily="2" charset="-78"/>
              </a:rPr>
              <a:t/>
            </a:r>
            <a:br>
              <a:rPr lang="en-US" sz="2200" dirty="0" smtClean="0">
                <a:effectLst/>
                <a:latin typeface="Times New Roman" pitchFamily="18" charset="0"/>
                <a:cs typeface="B Nazanin" pitchFamily="2" charset="-78"/>
              </a:rPr>
            </a:br>
            <a:r>
              <a:rPr lang="en-US" sz="2200" dirty="0" smtClean="0">
                <a:effectLst/>
                <a:latin typeface="Times New Roman" pitchFamily="18" charset="0"/>
                <a:cs typeface="B Nazanin" pitchFamily="2" charset="-78"/>
              </a:rPr>
              <a:t/>
            </a:r>
            <a:br>
              <a:rPr lang="en-US" sz="2200" dirty="0" smtClean="0">
                <a:effectLst/>
                <a:latin typeface="Times New Roman" pitchFamily="18" charset="0"/>
                <a:cs typeface="B Nazanin" pitchFamily="2" charset="-78"/>
              </a:rPr>
            </a:br>
            <a:endParaRPr lang="en-US" sz="2200" dirty="0">
              <a:latin typeface="Times New Roman" pitchFamily="18" charset="0"/>
              <a:cs typeface="B Nazanin" pitchFamily="2" charset="-78"/>
            </a:endParaRPr>
          </a:p>
        </p:txBody>
      </p:sp>
    </p:spTree>
    <p:extLst>
      <p:ext uri="{BB962C8B-B14F-4D97-AF65-F5344CB8AC3E}">
        <p14:creationId xmlns:p14="http://schemas.microsoft.com/office/powerpoint/2010/main" val="4043129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57368"/>
            <a:ext cx="5750511" cy="504632"/>
          </a:xfrm>
        </p:spPr>
        <p:txBody>
          <a:bodyPr/>
          <a:lstStyle/>
          <a:p>
            <a:pPr marL="0" indent="0">
              <a:buNone/>
            </a:pP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نقش سرمايه‌گذاران نهادي در حاکميت شرکتي</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685800" y="1066800"/>
            <a:ext cx="7772400" cy="4953000"/>
          </a:xfrm>
        </p:spPr>
        <p:txBody>
          <a:bodyPr>
            <a:noAutofit/>
          </a:bodyPr>
          <a:lstStyle/>
          <a:p>
            <a:pPr algn="just" rtl="1">
              <a:buFont typeface="Courier New" pitchFamily="49" charset="0"/>
              <a:buChar char="o"/>
            </a:pPr>
            <a:r>
              <a:rPr lang="fa-IR" sz="2400" dirty="0" smtClean="0">
                <a:latin typeface="Times New Roman"/>
                <a:ea typeface="MS Mincho"/>
                <a:cs typeface="B Nazanin"/>
              </a:rPr>
              <a:t>سرمایه‌گذاران نهادی یکی از مکانیزم‌های کنترل داخلی هستند.</a:t>
            </a:r>
          </a:p>
          <a:p>
            <a:pPr algn="just" rtl="1">
              <a:buFont typeface="Courier New" pitchFamily="49" charset="0"/>
              <a:buChar char="o"/>
            </a:pPr>
            <a:r>
              <a:rPr lang="ar-SA" sz="2400" dirty="0" smtClean="0">
                <a:latin typeface="Times New Roman"/>
                <a:ea typeface="MS Mincho"/>
                <a:cs typeface="B Nazanin"/>
              </a:rPr>
              <a:t>سرمايه‌گذاران نهادي توانايي تاثير‌گذاري روي اعمال مديريت شرکت را به طور مستقيم (از طريق اعمال حق مالکيت) و غير مستقيم (از طريق معامله روي سهام شرکت)، دارند. </a:t>
            </a:r>
            <a:endParaRPr lang="fa-IR" sz="2400" dirty="0" smtClean="0">
              <a:latin typeface="Times New Roman"/>
              <a:ea typeface="MS Mincho"/>
              <a:cs typeface="B Nazanin"/>
            </a:endParaRPr>
          </a:p>
          <a:p>
            <a:pPr marL="45720" indent="0" algn="just" rtl="1">
              <a:buNone/>
            </a:pPr>
            <a:endParaRPr lang="fa-IR" sz="2000" dirty="0" smtClean="0">
              <a:cs typeface="B Nazanin" pitchFamily="2" charset="-78"/>
            </a:endParaRPr>
          </a:p>
          <a:p>
            <a:pPr marL="285750" marR="0" indent="-285750" algn="just" rtl="1">
              <a:spcBef>
                <a:spcPts val="0"/>
              </a:spcBef>
              <a:spcAft>
                <a:spcPts val="0"/>
              </a:spcAft>
              <a:buFont typeface="Courier New" pitchFamily="49" charset="0"/>
              <a:buChar char="o"/>
            </a:pPr>
            <a:r>
              <a:rPr lang="fa-IR" sz="2400" dirty="0" smtClean="0">
                <a:latin typeface="Times New Roman"/>
                <a:ea typeface="MS Mincho"/>
                <a:cs typeface="B Nazanin"/>
              </a:rPr>
              <a:t>در آمريکا سرمايه‌گذاري نهادي بين سال‌هاي 1950 تا 2010 از 6.1% به 60% بازار اوراق بهادار رسيده است. در ديگر بازارها نيز دارايي‌هاي در اختيار سرمايه‌گذاران نهادي رشد کرده است. </a:t>
            </a:r>
          </a:p>
          <a:p>
            <a:pPr marL="0" marR="0" indent="0" algn="r" rtl="1">
              <a:spcBef>
                <a:spcPts val="0"/>
              </a:spcBef>
              <a:spcAft>
                <a:spcPts val="0"/>
              </a:spcAft>
              <a:buNone/>
            </a:pPr>
            <a:endParaRPr lang="fa-IR" sz="2400" dirty="0" smtClean="0">
              <a:latin typeface="Times New Roman"/>
              <a:ea typeface="MS Mincho"/>
              <a:cs typeface="B Nazanin"/>
            </a:endParaRPr>
          </a:p>
          <a:p>
            <a:pPr marL="285750" marR="0" indent="-285750" algn="just" rtl="1">
              <a:spcBef>
                <a:spcPts val="0"/>
              </a:spcBef>
              <a:spcAft>
                <a:spcPts val="0"/>
              </a:spcAft>
              <a:buFont typeface="Courier New" pitchFamily="49" charset="0"/>
              <a:buChar char="o"/>
            </a:pPr>
            <a:r>
              <a:rPr lang="fa-IR" sz="2400" dirty="0" smtClean="0">
                <a:latin typeface="Times New Roman"/>
                <a:ea typeface="MS Mincho"/>
                <a:cs typeface="B Nazanin"/>
              </a:rPr>
              <a:t>در بازارهاي نوظهور، اگرچه سرمايه‌گذاران نهادي هنوز نقش اصلي را ايفا نمي‌کنند، اما تغييرات سيستم‌هاي بازنشستگي و روند خصوصي سازي در اين کشورها هم روي دارايي‌هاي مالي نهادها و بازار سرمايه آنها تاثيرگذار بوده است.</a:t>
            </a:r>
          </a:p>
          <a:p>
            <a:pPr marL="0" marR="0" indent="0" algn="r" rtl="1">
              <a:spcBef>
                <a:spcPts val="0"/>
              </a:spcBef>
              <a:spcAft>
                <a:spcPts val="0"/>
              </a:spcAft>
              <a:buNone/>
            </a:pPr>
            <a:endParaRPr lang="fa-IR" sz="2400" dirty="0" smtClean="0">
              <a:latin typeface="Times New Roman"/>
              <a:ea typeface="MS Mincho"/>
              <a:cs typeface="B Nazanin"/>
            </a:endParaRPr>
          </a:p>
          <a:p>
            <a:pPr marL="0" marR="0" indent="0" algn="r" rtl="1">
              <a:spcBef>
                <a:spcPts val="0"/>
              </a:spcBef>
              <a:spcAft>
                <a:spcPts val="0"/>
              </a:spcAft>
              <a:buNone/>
            </a:pPr>
            <a:endParaRPr lang="en-US" sz="2400" dirty="0">
              <a:latin typeface="Times New Roman"/>
              <a:ea typeface="MS Mincho"/>
              <a:cs typeface="B Nazanin"/>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10</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382510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7368"/>
            <a:ext cx="7731711" cy="504632"/>
          </a:xfrm>
        </p:spPr>
        <p:txBody>
          <a:bodyPr/>
          <a:lstStyle/>
          <a:p>
            <a:pPr marL="0" indent="0">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اقدامات سرمایه‌گذاران در برابر عملکرد ضعیف مدیریت</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685800" y="1066800"/>
            <a:ext cx="7772400" cy="4953000"/>
          </a:xfrm>
        </p:spPr>
        <p:txBody>
          <a:bodyPr>
            <a:noAutofit/>
          </a:bodyPr>
          <a:lstStyle/>
          <a:p>
            <a:pPr algn="just" rtl="1">
              <a:buFont typeface="Courier New" pitchFamily="49" charset="0"/>
              <a:buChar char="o"/>
            </a:pPr>
            <a:r>
              <a:rPr lang="fa-IR" sz="2400" dirty="0">
                <a:latin typeface="Times New Roman"/>
                <a:ea typeface="MS Mincho"/>
                <a:cs typeface="B Nazanin"/>
              </a:rPr>
              <a:t> </a:t>
            </a:r>
            <a:r>
              <a:rPr lang="fa-IR" sz="2400" dirty="0" smtClean="0">
                <a:latin typeface="Times New Roman"/>
                <a:ea typeface="MS Mincho"/>
                <a:cs typeface="B Nazanin"/>
              </a:rPr>
              <a:t>فروش سهام (خروج)</a:t>
            </a:r>
          </a:p>
          <a:p>
            <a:pPr algn="just" rtl="1">
              <a:buFont typeface="Courier New" pitchFamily="49" charset="0"/>
              <a:buChar char="o"/>
            </a:pPr>
            <a:endParaRPr lang="fa-IR" sz="2400" dirty="0">
              <a:latin typeface="Times New Roman"/>
              <a:ea typeface="MS Mincho"/>
              <a:cs typeface="B Nazanin"/>
            </a:endParaRPr>
          </a:p>
          <a:p>
            <a:pPr algn="just" rtl="1">
              <a:buFont typeface="Courier New" pitchFamily="49" charset="0"/>
              <a:buChar char="o"/>
            </a:pPr>
            <a:r>
              <a:rPr lang="fa-IR" sz="2400" dirty="0" smtClean="0">
                <a:latin typeface="Times New Roman"/>
                <a:ea typeface="MS Mincho"/>
                <a:cs typeface="B Nazanin"/>
              </a:rPr>
              <a:t> نگهداری سهام و اعلام نارضایتی (اعتراض)</a:t>
            </a:r>
          </a:p>
          <a:p>
            <a:pPr algn="just" rtl="1">
              <a:buFont typeface="Courier New" pitchFamily="49" charset="0"/>
              <a:buChar char="o"/>
            </a:pPr>
            <a:endParaRPr lang="fa-IR" sz="2400" dirty="0">
              <a:latin typeface="Times New Roman"/>
              <a:ea typeface="MS Mincho"/>
              <a:cs typeface="B Nazanin"/>
            </a:endParaRPr>
          </a:p>
          <a:p>
            <a:pPr algn="just" rtl="1">
              <a:buFont typeface="Courier New" pitchFamily="49" charset="0"/>
              <a:buChar char="o"/>
            </a:pPr>
            <a:r>
              <a:rPr lang="fa-IR" sz="2400" dirty="0" smtClean="0">
                <a:latin typeface="Times New Roman"/>
                <a:ea typeface="MS Mincho"/>
                <a:cs typeface="B Nazanin"/>
              </a:rPr>
              <a:t> نگهداری سهام و عدم اقدام</a:t>
            </a:r>
          </a:p>
          <a:p>
            <a:pPr algn="just" rtl="1">
              <a:buFont typeface="Courier New" pitchFamily="49" charset="0"/>
              <a:buChar char="o"/>
            </a:pPr>
            <a:endParaRPr lang="fa-IR" sz="2400" dirty="0">
              <a:latin typeface="Times New Roman"/>
              <a:ea typeface="MS Mincho"/>
              <a:cs typeface="B Nazanin"/>
            </a:endParaRPr>
          </a:p>
          <a:p>
            <a:pPr marL="45720" indent="0" algn="ctr" rtl="1">
              <a:buNone/>
            </a:pPr>
            <a:r>
              <a:rPr lang="fa-IR" sz="2400" dirty="0" smtClean="0">
                <a:latin typeface="Times New Roman"/>
                <a:ea typeface="MS Mincho"/>
                <a:cs typeface="B Nazanin"/>
              </a:rPr>
              <a:t>(هیرشمن 1971)</a:t>
            </a:r>
          </a:p>
          <a:p>
            <a:pPr marL="45720" indent="0" algn="just" rtl="1">
              <a:buNone/>
            </a:pPr>
            <a:endParaRPr lang="fa-IR" sz="2400" dirty="0">
              <a:latin typeface="Times New Roman"/>
              <a:ea typeface="MS Mincho"/>
              <a:cs typeface="B Nazanin"/>
            </a:endParaRPr>
          </a:p>
          <a:p>
            <a:pPr marL="45720" indent="0" algn="just" rtl="1">
              <a:buNone/>
            </a:pPr>
            <a:r>
              <a:rPr lang="fa-IR" sz="2400" dirty="0" smtClean="0">
                <a:latin typeface="Times New Roman"/>
                <a:ea typeface="MS Mincho"/>
                <a:cs typeface="B Nazanin"/>
              </a:rPr>
              <a:t>چه شرایطی باعث می‌شود سهامداران (سرمایه‌گذاران نهادی) به هر کدام از این اقدامات دست بزنند؟</a:t>
            </a:r>
          </a:p>
          <a:p>
            <a:pPr marL="0" marR="0" indent="0" algn="r" rtl="1">
              <a:spcBef>
                <a:spcPts val="0"/>
              </a:spcBef>
              <a:spcAft>
                <a:spcPts val="0"/>
              </a:spcAft>
              <a:buNone/>
            </a:pPr>
            <a:endParaRPr lang="fa-IR" sz="2400" dirty="0" smtClean="0">
              <a:latin typeface="Times New Roman"/>
              <a:ea typeface="MS Mincho"/>
              <a:cs typeface="B Nazanin"/>
            </a:endParaRPr>
          </a:p>
          <a:p>
            <a:pPr marL="0" marR="0" indent="0" algn="r" rtl="1">
              <a:spcBef>
                <a:spcPts val="0"/>
              </a:spcBef>
              <a:spcAft>
                <a:spcPts val="0"/>
              </a:spcAft>
              <a:buNone/>
            </a:pPr>
            <a:endParaRPr lang="en-US" sz="2400" dirty="0">
              <a:latin typeface="Times New Roman"/>
              <a:ea typeface="MS Mincho"/>
              <a:cs typeface="B Nazanin"/>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11</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86517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7368"/>
            <a:ext cx="7731711" cy="504632"/>
          </a:xfrm>
        </p:spPr>
        <p:txBody>
          <a:bodyPr/>
          <a:lstStyle/>
          <a:p>
            <a:pPr marL="0" indent="0">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سرمایه‌گذار نهادی در تحقیقات</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685800" y="1676400"/>
            <a:ext cx="7772400" cy="3962400"/>
          </a:xfrm>
        </p:spPr>
        <p:txBody>
          <a:bodyPr>
            <a:noAutofit/>
          </a:bodyPr>
          <a:lstStyle/>
          <a:p>
            <a:pPr algn="just" rtl="1">
              <a:buFont typeface="Courier New" pitchFamily="49" charset="0"/>
              <a:buChar char="o"/>
            </a:pPr>
            <a:r>
              <a:rPr lang="fa-IR" sz="2400" dirty="0">
                <a:latin typeface="Times New Roman"/>
                <a:ea typeface="MS Mincho"/>
                <a:cs typeface="B Nazanin" panose="00000400000000000000" pitchFamily="2" charset="-78"/>
              </a:rPr>
              <a:t> </a:t>
            </a:r>
            <a:r>
              <a:rPr lang="fa-IR" sz="2400" dirty="0">
                <a:cs typeface="B Nazanin" panose="00000400000000000000" pitchFamily="2" charset="-78"/>
              </a:rPr>
              <a:t>بلک در تحقیقی در سال 2001در روسیه با استفاده از سری های زمانی و </a:t>
            </a:r>
            <a:r>
              <a:rPr lang="fa-IR" sz="2400" dirty="0" smtClean="0">
                <a:cs typeface="B Nazanin" panose="00000400000000000000" pitchFamily="2" charset="-78"/>
              </a:rPr>
              <a:t>رگرسـیون متوجه </a:t>
            </a:r>
            <a:r>
              <a:rPr lang="fa-IR" sz="2400" dirty="0">
                <a:cs typeface="B Nazanin" panose="00000400000000000000" pitchFamily="2" charset="-78"/>
              </a:rPr>
              <a:t>شد که بین سهامداران نهادی و بازده سهامداران رابطه ای قوی وجود </a:t>
            </a:r>
            <a:r>
              <a:rPr lang="fa-IR" sz="2400" dirty="0" smtClean="0">
                <a:cs typeface="B Nazanin" panose="00000400000000000000" pitchFamily="2" charset="-78"/>
              </a:rPr>
              <a:t>دارد. </a:t>
            </a:r>
          </a:p>
          <a:p>
            <a:pPr algn="just" rtl="1">
              <a:buFont typeface="Courier New" pitchFamily="49" charset="0"/>
              <a:buChar char="o"/>
            </a:pPr>
            <a:r>
              <a:rPr lang="fa-IR" sz="2400" dirty="0" smtClean="0">
                <a:cs typeface="B Nazanin" panose="00000400000000000000" pitchFamily="2" charset="-78"/>
              </a:rPr>
              <a:t> بلـک </a:t>
            </a:r>
            <a:r>
              <a:rPr lang="fa-IR" sz="2400" dirty="0">
                <a:cs typeface="B Nazanin" panose="00000400000000000000" pitchFamily="2" charset="-78"/>
              </a:rPr>
              <a:t>و همکـاران </a:t>
            </a:r>
            <a:r>
              <a:rPr lang="fa-IR" sz="2400" dirty="0" smtClean="0">
                <a:cs typeface="B Nazanin" panose="00000400000000000000" pitchFamily="2" charset="-78"/>
              </a:rPr>
              <a:t>(2006) در </a:t>
            </a:r>
            <a:r>
              <a:rPr lang="fa-IR" sz="2400" dirty="0">
                <a:cs typeface="B Nazanin" panose="00000400000000000000" pitchFamily="2" charset="-78"/>
              </a:rPr>
              <a:t>روسـیه </a:t>
            </a:r>
            <a:r>
              <a:rPr lang="fa-IR" sz="2400" dirty="0" smtClean="0">
                <a:cs typeface="B Nazanin" panose="00000400000000000000" pitchFamily="2" charset="-78"/>
              </a:rPr>
              <a:t>و دلگـاس </a:t>
            </a:r>
            <a:r>
              <a:rPr lang="fa-IR" sz="2400" dirty="0">
                <a:cs typeface="B Nazanin" panose="00000400000000000000" pitchFamily="2" charset="-78"/>
              </a:rPr>
              <a:t>و </a:t>
            </a:r>
            <a:r>
              <a:rPr lang="fa-IR" sz="2400" dirty="0" smtClean="0">
                <a:cs typeface="B Nazanin" panose="00000400000000000000" pitchFamily="2" charset="-78"/>
              </a:rPr>
              <a:t>همکـاران (2004) به </a:t>
            </a:r>
            <a:r>
              <a:rPr lang="fa-IR" sz="2400" dirty="0">
                <a:cs typeface="B Nazanin" panose="00000400000000000000" pitchFamily="2" charset="-78"/>
              </a:rPr>
              <a:t>همین نتیجه </a:t>
            </a:r>
            <a:r>
              <a:rPr lang="fa-IR" sz="2400" dirty="0" smtClean="0">
                <a:cs typeface="B Nazanin" panose="00000400000000000000" pitchFamily="2" charset="-78"/>
              </a:rPr>
              <a:t>رسیدند.</a:t>
            </a:r>
          </a:p>
          <a:p>
            <a:pPr algn="just" rtl="1">
              <a:buFont typeface="Courier New" pitchFamily="49" charset="0"/>
              <a:buChar char="o"/>
            </a:pPr>
            <a:r>
              <a:rPr lang="fa-IR" sz="2400" dirty="0" smtClean="0">
                <a:cs typeface="B Nazanin" panose="00000400000000000000" pitchFamily="2" charset="-78"/>
              </a:rPr>
              <a:t> همچنین </a:t>
            </a:r>
            <a:r>
              <a:rPr lang="fa-IR" sz="2400" dirty="0">
                <a:cs typeface="B Nazanin" panose="00000400000000000000" pitchFamily="2" charset="-78"/>
              </a:rPr>
              <a:t>جاسونگ باك و همکاران </a:t>
            </a:r>
            <a:r>
              <a:rPr lang="fa-IR" sz="2400" dirty="0" smtClean="0">
                <a:cs typeface="B Nazanin" panose="00000400000000000000" pitchFamily="2" charset="-78"/>
              </a:rPr>
              <a:t>(2004) به </a:t>
            </a:r>
            <a:r>
              <a:rPr lang="fa-IR" sz="2400" dirty="0">
                <a:cs typeface="B Nazanin" panose="00000400000000000000" pitchFamily="2" charset="-78"/>
              </a:rPr>
              <a:t>این نتیجه رسیدند کـه مـدیران </a:t>
            </a:r>
            <a:r>
              <a:rPr lang="fa-IR" sz="2400" dirty="0" smtClean="0">
                <a:cs typeface="B Nazanin" panose="00000400000000000000" pitchFamily="2" charset="-78"/>
              </a:rPr>
              <a:t>بهتـر موجب </a:t>
            </a:r>
            <a:r>
              <a:rPr lang="fa-IR" sz="2400" dirty="0">
                <a:cs typeface="B Nazanin" panose="00000400000000000000" pitchFamily="2" charset="-78"/>
              </a:rPr>
              <a:t>حاکمیت شرکتی بهتری می شوند و به ذینفعان خود توجه </a:t>
            </a:r>
            <a:r>
              <a:rPr lang="fa-IR" sz="2400" dirty="0" smtClean="0">
                <a:cs typeface="B Nazanin" panose="00000400000000000000" pitchFamily="2" charset="-78"/>
              </a:rPr>
              <a:t>مـی‌کننـد </a:t>
            </a:r>
            <a:r>
              <a:rPr lang="fa-IR" sz="2400" dirty="0">
                <a:cs typeface="B Nazanin" panose="00000400000000000000" pitchFamily="2" charset="-78"/>
              </a:rPr>
              <a:t>و </a:t>
            </a:r>
            <a:r>
              <a:rPr lang="fa-IR" sz="2400" dirty="0" smtClean="0">
                <a:cs typeface="B Nazanin" panose="00000400000000000000" pitchFamily="2" charset="-78"/>
              </a:rPr>
              <a:t>بـازده سهامداران </a:t>
            </a:r>
            <a:r>
              <a:rPr lang="fa-IR" sz="2400" dirty="0">
                <a:cs typeface="B Nazanin" panose="00000400000000000000" pitchFamily="2" charset="-78"/>
              </a:rPr>
              <a:t>نیز با حاکمیت شرکتی که یکی از معیارهای </a:t>
            </a:r>
            <a:r>
              <a:rPr lang="fa-IR" sz="2400" dirty="0" smtClean="0">
                <a:cs typeface="B Nazanin" panose="00000400000000000000" pitchFamily="2" charset="-78"/>
              </a:rPr>
              <a:t>آن سهامداران </a:t>
            </a:r>
            <a:r>
              <a:rPr lang="fa-IR" sz="2400" dirty="0">
                <a:cs typeface="B Nazanin" panose="00000400000000000000" pitchFamily="2" charset="-78"/>
              </a:rPr>
              <a:t>نهـادی </a:t>
            </a:r>
            <a:r>
              <a:rPr lang="fa-IR" sz="2400" dirty="0" smtClean="0">
                <a:cs typeface="B Nazanin" panose="00000400000000000000" pitchFamily="2" charset="-78"/>
              </a:rPr>
              <a:t>اسـت، رابطه </a:t>
            </a:r>
            <a:r>
              <a:rPr lang="fa-IR" sz="2400" dirty="0">
                <a:cs typeface="B Nazanin" panose="00000400000000000000" pitchFamily="2" charset="-78"/>
              </a:rPr>
              <a:t>مثبت </a:t>
            </a:r>
            <a:r>
              <a:rPr lang="fa-IR" sz="2400" dirty="0" smtClean="0">
                <a:cs typeface="B Nazanin" panose="00000400000000000000" pitchFamily="2" charset="-78"/>
              </a:rPr>
              <a:t>دارد.</a:t>
            </a:r>
            <a:endParaRPr lang="fa-IR" sz="2400" dirty="0" smtClean="0">
              <a:latin typeface="Times New Roman"/>
              <a:ea typeface="MS Mincho"/>
              <a:cs typeface="B Nazanin" panose="00000400000000000000" pitchFamily="2" charset="-78"/>
            </a:endParaRPr>
          </a:p>
          <a:p>
            <a:pPr marL="0" marR="0" indent="0" algn="r" rtl="1">
              <a:spcBef>
                <a:spcPts val="0"/>
              </a:spcBef>
              <a:spcAft>
                <a:spcPts val="0"/>
              </a:spcAft>
              <a:buNone/>
            </a:pPr>
            <a:endParaRPr lang="en-US" sz="2400" dirty="0">
              <a:latin typeface="Times New Roman"/>
              <a:ea typeface="MS Mincho"/>
              <a:cs typeface="B Nazanin" panose="00000400000000000000" pitchFamily="2" charset="-78"/>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12</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2439252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7368"/>
            <a:ext cx="7731711" cy="504632"/>
          </a:xfrm>
        </p:spPr>
        <p:txBody>
          <a:bodyPr/>
          <a:lstStyle/>
          <a:p>
            <a:pPr marL="0" indent="0">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سرمایه‌گذار نهادی در تحقیقات</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685800" y="1676400"/>
            <a:ext cx="7772400" cy="3962400"/>
          </a:xfrm>
        </p:spPr>
        <p:txBody>
          <a:bodyPr>
            <a:noAutofit/>
          </a:bodyPr>
          <a:lstStyle/>
          <a:p>
            <a:pPr algn="just" rtl="1">
              <a:buFont typeface="Courier New" pitchFamily="49" charset="0"/>
              <a:buChar char="o"/>
            </a:pPr>
            <a:r>
              <a:rPr lang="fa-IR" sz="2400" dirty="0">
                <a:latin typeface="Times New Roman"/>
                <a:ea typeface="MS Mincho"/>
                <a:cs typeface="B Nazanin" panose="00000400000000000000" pitchFamily="2" charset="-78"/>
              </a:rPr>
              <a:t> </a:t>
            </a:r>
            <a:r>
              <a:rPr lang="fa-IR" sz="2400" dirty="0">
                <a:cs typeface="B Nazanin" panose="00000400000000000000" pitchFamily="2" charset="-78"/>
              </a:rPr>
              <a:t>دیتمار و مارت اسمیت </a:t>
            </a:r>
            <a:r>
              <a:rPr lang="fa-IR" sz="2400" dirty="0" smtClean="0">
                <a:cs typeface="B Nazanin" panose="00000400000000000000" pitchFamily="2" charset="-78"/>
              </a:rPr>
              <a:t>(2007) با </a:t>
            </a:r>
            <a:r>
              <a:rPr lang="fa-IR" sz="2400" dirty="0">
                <a:cs typeface="B Nazanin" panose="00000400000000000000" pitchFamily="2" charset="-78"/>
              </a:rPr>
              <a:t>بررسی دو معیار از حاکمیت </a:t>
            </a:r>
            <a:r>
              <a:rPr lang="fa-IR" sz="2400" dirty="0" smtClean="0">
                <a:cs typeface="B Nazanin" panose="00000400000000000000" pitchFamily="2" charset="-78"/>
              </a:rPr>
              <a:t>شرکتی (سهامداران</a:t>
            </a:r>
            <a:r>
              <a:rPr lang="fa-IR" sz="2400" dirty="0">
                <a:cs typeface="B Nazanin" panose="00000400000000000000" pitchFamily="2" charset="-78"/>
              </a:rPr>
              <a:t> </a:t>
            </a:r>
            <a:r>
              <a:rPr lang="fa-IR" sz="2400" dirty="0" smtClean="0">
                <a:cs typeface="B Nazanin" panose="00000400000000000000" pitchFamily="2" charset="-78"/>
              </a:rPr>
              <a:t>نهادی </a:t>
            </a:r>
            <a:r>
              <a:rPr lang="fa-IR" sz="2400" dirty="0">
                <a:cs typeface="B Nazanin" panose="00000400000000000000" pitchFamily="2" charset="-78"/>
              </a:rPr>
              <a:t>و ترکیب هیأت مدیره) و رابطه آن با بازده سهامدارن متوجه شدند که </a:t>
            </a:r>
            <a:r>
              <a:rPr lang="fa-IR" sz="2400" dirty="0" smtClean="0">
                <a:cs typeface="B Nazanin" panose="00000400000000000000" pitchFamily="2" charset="-78"/>
              </a:rPr>
              <a:t>در</a:t>
            </a:r>
            <a:r>
              <a:rPr lang="fa-IR" sz="2400" dirty="0">
                <a:cs typeface="B Nazanin" panose="00000400000000000000" pitchFamily="2" charset="-78"/>
              </a:rPr>
              <a:t> </a:t>
            </a:r>
            <a:r>
              <a:rPr lang="fa-IR" sz="2400" dirty="0" smtClean="0">
                <a:cs typeface="B Nazanin" panose="00000400000000000000" pitchFamily="2" charset="-78"/>
              </a:rPr>
              <a:t>شرکت‌های </a:t>
            </a:r>
            <a:r>
              <a:rPr lang="fa-IR" sz="2400" dirty="0">
                <a:cs typeface="B Nazanin" panose="00000400000000000000" pitchFamily="2" charset="-78"/>
              </a:rPr>
              <a:t>با حاکمیت ضعیف، هر یک دلار تغییر در وجه نقد باعث تغییری </a:t>
            </a:r>
            <a:r>
              <a:rPr lang="fa-IR" sz="2400" dirty="0" smtClean="0">
                <a:cs typeface="B Nazanin" panose="00000400000000000000" pitchFamily="2" charset="-78"/>
              </a:rPr>
              <a:t>در حدود 0/42 تا </a:t>
            </a:r>
            <a:r>
              <a:rPr lang="fa-IR" sz="2400" dirty="0">
                <a:cs typeface="B Nazanin" panose="00000400000000000000" pitchFamily="2" charset="-78"/>
              </a:rPr>
              <a:t>0/88در ارزش بازار (بازده سهامداران) خواهد </a:t>
            </a:r>
            <a:r>
              <a:rPr lang="fa-IR" sz="2400" dirty="0" smtClean="0">
                <a:cs typeface="B Nazanin" panose="00000400000000000000" pitchFamily="2" charset="-78"/>
              </a:rPr>
              <a:t>شد، </a:t>
            </a:r>
            <a:r>
              <a:rPr lang="fa-IR" sz="2400" dirty="0">
                <a:cs typeface="B Nazanin" panose="00000400000000000000" pitchFamily="2" charset="-78"/>
              </a:rPr>
              <a:t>در حالی که </a:t>
            </a:r>
            <a:r>
              <a:rPr lang="fa-IR" sz="2400" dirty="0" smtClean="0">
                <a:cs typeface="B Nazanin" panose="00000400000000000000" pitchFamily="2" charset="-78"/>
              </a:rPr>
              <a:t>این مبلغ </a:t>
            </a:r>
            <a:r>
              <a:rPr lang="fa-IR" sz="2400" dirty="0">
                <a:cs typeface="B Nazanin" panose="00000400000000000000" pitchFamily="2" charset="-78"/>
              </a:rPr>
              <a:t>در </a:t>
            </a:r>
            <a:r>
              <a:rPr lang="fa-IR" sz="2400" dirty="0" smtClean="0">
                <a:cs typeface="B Nazanin" panose="00000400000000000000" pitchFamily="2" charset="-78"/>
              </a:rPr>
              <a:t>شرکت‌های </a:t>
            </a:r>
            <a:r>
              <a:rPr lang="fa-IR" sz="2400" dirty="0">
                <a:cs typeface="B Nazanin" panose="00000400000000000000" pitchFamily="2" charset="-78"/>
              </a:rPr>
              <a:t>با حاکمیت خوب دو برابر است</a:t>
            </a:r>
            <a:r>
              <a:rPr lang="fa-IR" sz="2400" dirty="0" smtClean="0">
                <a:cs typeface="B Nazanin" panose="00000400000000000000" pitchFamily="2" charset="-78"/>
              </a:rPr>
              <a:t>.</a:t>
            </a:r>
          </a:p>
          <a:p>
            <a:pPr algn="just" rtl="1">
              <a:buFont typeface="Courier New" pitchFamily="49" charset="0"/>
              <a:buChar char="o"/>
            </a:pPr>
            <a:r>
              <a:rPr lang="fa-IR" sz="2400" dirty="0" smtClean="0">
                <a:cs typeface="B Nazanin" panose="00000400000000000000" pitchFamily="2" charset="-78"/>
              </a:rPr>
              <a:t> مهران (1995) رابطه معنی‌داری </a:t>
            </a:r>
            <a:r>
              <a:rPr lang="fa-IR" sz="2400" dirty="0">
                <a:cs typeface="B Nazanin" panose="00000400000000000000" pitchFamily="2" charset="-78"/>
              </a:rPr>
              <a:t>بین بازده </a:t>
            </a:r>
            <a:r>
              <a:rPr lang="fa-IR" sz="2400" dirty="0" smtClean="0">
                <a:cs typeface="B Nazanin" panose="00000400000000000000" pitchFamily="2" charset="-78"/>
              </a:rPr>
              <a:t>شرکت‌های </a:t>
            </a:r>
            <a:r>
              <a:rPr lang="fa-IR" sz="2400" dirty="0">
                <a:cs typeface="B Nazanin" panose="00000400000000000000" pitchFamily="2" charset="-78"/>
              </a:rPr>
              <a:t>امریکایی و انواع مختلف</a:t>
            </a:r>
            <a:br>
              <a:rPr lang="fa-IR" sz="2400" dirty="0">
                <a:cs typeface="B Nazanin" panose="00000400000000000000" pitchFamily="2" charset="-78"/>
              </a:rPr>
            </a:br>
            <a:r>
              <a:rPr lang="fa-IR" sz="2400" dirty="0">
                <a:cs typeface="B Nazanin" panose="00000400000000000000" pitchFamily="2" charset="-78"/>
              </a:rPr>
              <a:t>سهامداران نهادی از جمله افراد، نهادها و </a:t>
            </a:r>
            <a:r>
              <a:rPr lang="fa-IR" sz="2400" dirty="0" smtClean="0">
                <a:cs typeface="B Nazanin" panose="00000400000000000000" pitchFamily="2" charset="-78"/>
              </a:rPr>
              <a:t>شرکت‌ها نیافت.</a:t>
            </a:r>
          </a:p>
          <a:p>
            <a:pPr algn="just" rtl="1">
              <a:buFont typeface="Courier New" pitchFamily="49" charset="0"/>
              <a:buChar char="o"/>
            </a:pPr>
            <a:r>
              <a:rPr lang="fa-IR" sz="2400" dirty="0" smtClean="0">
                <a:cs typeface="B Nazanin" panose="00000400000000000000" pitchFamily="2" charset="-78"/>
              </a:rPr>
              <a:t>پارینو </a:t>
            </a:r>
            <a:r>
              <a:rPr lang="fa-IR" sz="2400" dirty="0">
                <a:cs typeface="B Nazanin" panose="00000400000000000000" pitchFamily="2" charset="-78"/>
              </a:rPr>
              <a:t>و همکاران </a:t>
            </a:r>
            <a:r>
              <a:rPr lang="fa-IR" sz="2400" dirty="0" smtClean="0">
                <a:cs typeface="B Nazanin" panose="00000400000000000000" pitchFamily="2" charset="-78"/>
              </a:rPr>
              <a:t>(2003) نتیجه </a:t>
            </a:r>
            <a:r>
              <a:rPr lang="fa-IR" sz="2400" dirty="0">
                <a:cs typeface="B Nazanin" panose="00000400000000000000" pitchFamily="2" charset="-78"/>
              </a:rPr>
              <a:t>گرفتند که سهامداران نهادی </a:t>
            </a:r>
            <a:r>
              <a:rPr lang="fa-IR" sz="2400" dirty="0" smtClean="0">
                <a:cs typeface="B Nazanin" panose="00000400000000000000" pitchFamily="2" charset="-78"/>
              </a:rPr>
              <a:t>به‌جای </a:t>
            </a:r>
            <a:r>
              <a:rPr lang="fa-IR" sz="2400" dirty="0">
                <a:cs typeface="B Nazanin" panose="00000400000000000000" pitchFamily="2" charset="-78"/>
              </a:rPr>
              <a:t>اثرگذاری </a:t>
            </a:r>
            <a:r>
              <a:rPr lang="fa-IR" sz="2400" dirty="0" smtClean="0">
                <a:cs typeface="B Nazanin" panose="00000400000000000000" pitchFamily="2" charset="-78"/>
              </a:rPr>
              <a:t>بر مدیریت </a:t>
            </a:r>
            <a:r>
              <a:rPr lang="fa-IR" sz="2400" dirty="0">
                <a:cs typeface="B Nazanin" panose="00000400000000000000" pitchFamily="2" charset="-78"/>
              </a:rPr>
              <a:t>در صورت احساس خطر </a:t>
            </a:r>
            <a:r>
              <a:rPr lang="fa-IR" sz="2400" dirty="0" smtClean="0">
                <a:cs typeface="B Nazanin" panose="00000400000000000000" pitchFamily="2" charset="-78"/>
              </a:rPr>
              <a:t>سرمایه‌گذاری </a:t>
            </a:r>
            <a:r>
              <a:rPr lang="fa-IR" sz="2400" dirty="0">
                <a:cs typeface="B Nazanin" panose="00000400000000000000" pitchFamily="2" charset="-78"/>
              </a:rPr>
              <a:t>خود را به فروش می رسانند و </a:t>
            </a:r>
            <a:r>
              <a:rPr lang="fa-IR" sz="2400" dirty="0" smtClean="0">
                <a:cs typeface="B Nazanin" panose="00000400000000000000" pitchFamily="2" charset="-78"/>
              </a:rPr>
              <a:t>به بازده بلندمدت توجه ندارند.</a:t>
            </a: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13</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87343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7368"/>
            <a:ext cx="7731711" cy="504632"/>
          </a:xfrm>
        </p:spPr>
        <p:txBody>
          <a:bodyPr/>
          <a:lstStyle/>
          <a:p>
            <a:pPr marL="0" indent="0">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سرمایه‌گذار نهادی در تحقیقات</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685799" y="990600"/>
            <a:ext cx="7772400" cy="5334000"/>
          </a:xfrm>
        </p:spPr>
        <p:txBody>
          <a:bodyPr>
            <a:noAutofit/>
          </a:bodyPr>
          <a:lstStyle/>
          <a:p>
            <a:pPr algn="just" rtl="1">
              <a:buFont typeface="Courier New" pitchFamily="49" charset="0"/>
              <a:buChar char="o"/>
            </a:pPr>
            <a:r>
              <a:rPr lang="fa-IR" sz="2400" dirty="0" smtClean="0">
                <a:cs typeface="B Nazanin" panose="00000400000000000000" pitchFamily="2" charset="-78"/>
              </a:rPr>
              <a:t>هولدرنس (2003) به تحقیقات متناقض درباره سرمایه‌گذار نهادی و بازده سهام اشاره می‌کند: ازجمله </a:t>
            </a:r>
            <a:r>
              <a:rPr lang="fa-IR" sz="2400" dirty="0">
                <a:cs typeface="B Nazanin" panose="00000400000000000000" pitchFamily="2" charset="-78"/>
              </a:rPr>
              <a:t>این تحقیقات که دارای نتایج متفاوت است می توان به موارد زیر اشاره نمود</a:t>
            </a:r>
            <a:r>
              <a:rPr lang="fa-IR" sz="2400" dirty="0" smtClean="0">
                <a:cs typeface="B Nazanin" panose="00000400000000000000" pitchFamily="2" charset="-78"/>
              </a:rPr>
              <a:t>:</a:t>
            </a:r>
          </a:p>
          <a:p>
            <a:pPr marL="45720" indent="0" algn="just" rtl="1">
              <a:buNone/>
            </a:pP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تحقیقات هولدرنس و شیهان </a:t>
            </a:r>
            <a:r>
              <a:rPr lang="fa-IR" sz="2400" dirty="0" smtClean="0">
                <a:cs typeface="B Nazanin" panose="00000400000000000000" pitchFamily="2" charset="-78"/>
              </a:rPr>
              <a:t>(1998)، مورالی </a:t>
            </a:r>
            <a:r>
              <a:rPr lang="fa-IR" sz="2400" dirty="0">
                <a:cs typeface="B Nazanin" panose="00000400000000000000" pitchFamily="2" charset="-78"/>
              </a:rPr>
              <a:t>و ولچ </a:t>
            </a:r>
            <a:r>
              <a:rPr lang="fa-IR" sz="2400" dirty="0" smtClean="0">
                <a:cs typeface="B Nazanin" panose="00000400000000000000" pitchFamily="2" charset="-78"/>
              </a:rPr>
              <a:t>(1989) و </a:t>
            </a:r>
            <a:r>
              <a:rPr lang="fa-IR" sz="2400" dirty="0">
                <a:cs typeface="B Nazanin" panose="00000400000000000000" pitchFamily="2" charset="-78"/>
              </a:rPr>
              <a:t>دنیس و دنـیس</a:t>
            </a:r>
            <a:br>
              <a:rPr lang="fa-IR" sz="2400" dirty="0">
                <a:cs typeface="B Nazanin" panose="00000400000000000000" pitchFamily="2" charset="-78"/>
              </a:rPr>
            </a:br>
            <a:r>
              <a:rPr lang="fa-IR" sz="2400" dirty="0" smtClean="0">
                <a:cs typeface="B Nazanin" panose="00000400000000000000" pitchFamily="2" charset="-78"/>
              </a:rPr>
              <a:t>(1994) رابطه‌ای </a:t>
            </a:r>
            <a:r>
              <a:rPr lang="fa-IR" sz="2400" dirty="0">
                <a:cs typeface="B Nazanin" panose="00000400000000000000" pitchFamily="2" charset="-78"/>
              </a:rPr>
              <a:t>بین بازده سهامداران و سهامداران نهادی </a:t>
            </a:r>
            <a:r>
              <a:rPr lang="fa-IR" sz="2400" dirty="0" smtClean="0">
                <a:cs typeface="B Nazanin" panose="00000400000000000000" pitchFamily="2" charset="-78"/>
              </a:rPr>
              <a:t>نیافتند.</a:t>
            </a:r>
          </a:p>
          <a:p>
            <a:pPr marL="45720" indent="0" algn="just" rtl="1">
              <a:buNone/>
            </a:pP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a:t>
            </a:r>
            <a:r>
              <a:rPr lang="fa-IR" sz="2400" dirty="0" smtClean="0">
                <a:cs typeface="B Nazanin" panose="00000400000000000000" pitchFamily="2" charset="-78"/>
              </a:rPr>
              <a:t>مـک‌کونـل </a:t>
            </a:r>
            <a:r>
              <a:rPr lang="fa-IR" sz="2400" dirty="0">
                <a:cs typeface="B Nazanin" panose="00000400000000000000" pitchFamily="2" charset="-78"/>
              </a:rPr>
              <a:t>و سـرواس </a:t>
            </a:r>
            <a:r>
              <a:rPr lang="fa-IR" sz="2400" dirty="0" smtClean="0">
                <a:cs typeface="B Nazanin" panose="00000400000000000000" pitchFamily="2" charset="-78"/>
              </a:rPr>
              <a:t>(1990) اشاره کردند که سـهامداران </a:t>
            </a:r>
            <a:r>
              <a:rPr lang="fa-IR" sz="2400" dirty="0">
                <a:cs typeface="B Nazanin" panose="00000400000000000000" pitchFamily="2" charset="-78"/>
              </a:rPr>
              <a:t>نهـادی اثـر نـاچیزی بـر </a:t>
            </a:r>
            <a:r>
              <a:rPr lang="fa-IR" sz="2400" dirty="0" smtClean="0">
                <a:cs typeface="B Nazanin" panose="00000400000000000000" pitchFamily="2" charset="-78"/>
              </a:rPr>
              <a:t>بـازده سهامداران </a:t>
            </a:r>
            <a:r>
              <a:rPr lang="fa-IR" sz="2400" dirty="0">
                <a:cs typeface="B Nazanin" panose="00000400000000000000" pitchFamily="2" charset="-78"/>
              </a:rPr>
              <a:t>دارند؛ اما اگر با مالکیت سهام توسط مدیریت همراه باشد بـر بـازده </a:t>
            </a:r>
            <a:r>
              <a:rPr lang="fa-IR" sz="2400" dirty="0" smtClean="0">
                <a:cs typeface="B Nazanin" panose="00000400000000000000" pitchFamily="2" charset="-78"/>
              </a:rPr>
              <a:t>اثـر قابل‌توجهی دارد. </a:t>
            </a:r>
          </a:p>
          <a:p>
            <a:pPr marL="45720" indent="0" algn="just" rtl="1">
              <a:buNone/>
            </a:pP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چاگانتی و دامنپور </a:t>
            </a:r>
            <a:r>
              <a:rPr lang="fa-IR" sz="2400" dirty="0" smtClean="0">
                <a:cs typeface="B Nazanin" panose="00000400000000000000" pitchFamily="2" charset="-78"/>
              </a:rPr>
              <a:t>(1991)مالکیت </a:t>
            </a:r>
            <a:r>
              <a:rPr lang="fa-IR" sz="2400" dirty="0">
                <a:cs typeface="B Nazanin" panose="00000400000000000000" pitchFamily="2" charset="-78"/>
              </a:rPr>
              <a:t>سازمانی </a:t>
            </a:r>
            <a:r>
              <a:rPr lang="fa-IR" sz="2400" dirty="0" smtClean="0">
                <a:cs typeface="B Nazanin" panose="00000400000000000000" pitchFamily="2" charset="-78"/>
              </a:rPr>
              <a:t>اثر مثبت بر بـازده </a:t>
            </a:r>
            <a:r>
              <a:rPr lang="fa-IR" sz="2400" dirty="0">
                <a:cs typeface="B Nazanin" panose="00000400000000000000" pitchFamily="2" charset="-78"/>
              </a:rPr>
              <a:t>صـاحبان </a:t>
            </a:r>
            <a:r>
              <a:rPr lang="fa-IR" sz="2400" dirty="0" smtClean="0">
                <a:cs typeface="B Nazanin" panose="00000400000000000000" pitchFamily="2" charset="-78"/>
              </a:rPr>
              <a:t>سـهام دارد.</a:t>
            </a: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14</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213995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512511" cy="580832"/>
          </a:xfrm>
        </p:spPr>
        <p:txBody>
          <a:bodyPr/>
          <a:lstStyle/>
          <a:p>
            <a:pPr marL="0" indent="0">
              <a:buNone/>
            </a:pP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نقش نظارتي سرمايه‌گذار نهادي</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685800" y="1752600"/>
            <a:ext cx="7848600" cy="3886200"/>
          </a:xfrm>
        </p:spPr>
        <p:txBody>
          <a:bodyPr>
            <a:noAutofit/>
          </a:bodyPr>
          <a:lstStyle/>
          <a:p>
            <a:pPr marL="45720" indent="0" algn="just" rtl="1">
              <a:buFont typeface="Wingdings" pitchFamily="2" charset="2"/>
              <a:buChar char="§"/>
            </a:pPr>
            <a:r>
              <a:rPr lang="fa-IR" sz="2000" dirty="0" smtClean="0">
                <a:cs typeface="B Nazanin" pitchFamily="2" charset="-78"/>
              </a:rPr>
              <a:t>بسیاری از محققین اشاره کردند که وجود یک سهامدار بزرگ باعث کاهش مسئله نمایندگی می‌شود زیرا به دلیل هزینه‌های نظارت تنها سهامداران بزرگ قادرند این نقش را بر عهده بگیرند:</a:t>
            </a:r>
          </a:p>
          <a:p>
            <a:pPr marL="365760" lvl="1" indent="0" algn="just" rtl="1">
              <a:buFont typeface="Wingdings" pitchFamily="2" charset="2"/>
              <a:buChar char="§"/>
            </a:pPr>
            <a:r>
              <a:rPr lang="fa-IR" dirty="0" smtClean="0">
                <a:cs typeface="B Nazanin" pitchFamily="2" charset="-78"/>
              </a:rPr>
              <a:t>شلايفر و ويشني (1986)؛</a:t>
            </a:r>
          </a:p>
          <a:p>
            <a:pPr marL="365760" lvl="1" indent="0" algn="just" rtl="1">
              <a:buFont typeface="Wingdings" pitchFamily="2" charset="2"/>
              <a:buChar char="§"/>
            </a:pPr>
            <a:r>
              <a:rPr lang="fa-IR" dirty="0" smtClean="0">
                <a:cs typeface="B Nazanin" pitchFamily="2" charset="-78"/>
              </a:rPr>
              <a:t> آدماتي، فليدرر و زچنر (1993)؛ </a:t>
            </a:r>
          </a:p>
          <a:p>
            <a:pPr marL="365760" lvl="1" indent="0" algn="just" rtl="1">
              <a:buFont typeface="Wingdings" pitchFamily="2" charset="2"/>
              <a:buChar char="§"/>
            </a:pPr>
            <a:r>
              <a:rPr lang="fa-IR" dirty="0" smtClean="0">
                <a:cs typeface="B Nazanin" pitchFamily="2" charset="-78"/>
              </a:rPr>
              <a:t>هودارت (1993)؛</a:t>
            </a:r>
          </a:p>
          <a:p>
            <a:pPr marL="365760" lvl="1" indent="0" algn="just" rtl="1">
              <a:buFont typeface="Wingdings" pitchFamily="2" charset="2"/>
              <a:buChar char="§"/>
            </a:pPr>
            <a:r>
              <a:rPr lang="fa-IR" dirty="0" smtClean="0">
                <a:cs typeface="B Nazanin" pitchFamily="2" charset="-78"/>
              </a:rPr>
              <a:t> ماوگ (1998) </a:t>
            </a:r>
          </a:p>
          <a:p>
            <a:pPr marL="365760" lvl="1" indent="0" algn="just" rtl="1">
              <a:buFont typeface="Wingdings" pitchFamily="2" charset="2"/>
              <a:buChar char="§"/>
            </a:pPr>
            <a:r>
              <a:rPr lang="fa-IR" dirty="0" smtClean="0">
                <a:cs typeface="B Nazanin" pitchFamily="2" charset="-78"/>
              </a:rPr>
              <a:t>نو (2002)</a:t>
            </a:r>
          </a:p>
          <a:p>
            <a:pPr marL="365760" lvl="1" indent="0" algn="just" rtl="1">
              <a:buFont typeface="Wingdings" pitchFamily="2" charset="2"/>
              <a:buChar char="§"/>
            </a:pPr>
            <a:r>
              <a:rPr lang="fa-IR" dirty="0" smtClean="0">
                <a:cs typeface="B Nazanin" pitchFamily="2" charset="-78"/>
              </a:rPr>
              <a:t>گیلان و استارکز (2003 و 2008)</a:t>
            </a:r>
          </a:p>
          <a:p>
            <a:pPr marL="365760" lvl="1" indent="0" algn="just" rtl="1">
              <a:buFont typeface="Wingdings" pitchFamily="2" charset="2"/>
              <a:buChar char="§"/>
            </a:pPr>
            <a:r>
              <a:rPr lang="fa-IR" dirty="0" smtClean="0">
                <a:cs typeface="B Nazanin" pitchFamily="2" charset="-78"/>
              </a:rPr>
              <a:t>حسن و علی بات (2009)</a:t>
            </a:r>
            <a:endParaRPr lang="en-US" dirty="0" smtClean="0">
              <a:cs typeface="B Nazanin" pitchFamily="2" charset="-78"/>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15</a:t>
            </a:fld>
            <a:endParaRPr lang="en-US" dirty="0"/>
          </a:p>
        </p:txBody>
      </p:sp>
      <p:sp>
        <p:nvSpPr>
          <p:cNvPr id="5" name="Footer Placeholder 4"/>
          <p:cNvSpPr>
            <a:spLocks noGrp="1"/>
          </p:cNvSpPr>
          <p:nvPr>
            <p:ph type="ftr" sz="quarter" idx="11"/>
          </p:nvPr>
        </p:nvSpPr>
        <p:spPr>
          <a:xfrm>
            <a:off x="2895600"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964156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16</a:t>
            </a:fld>
            <a:endParaRPr lang="en-US" dirty="0"/>
          </a:p>
        </p:txBody>
      </p:sp>
      <p:sp>
        <p:nvSpPr>
          <p:cNvPr id="5" name="Content Placeholder 4"/>
          <p:cNvSpPr>
            <a:spLocks noGrp="1"/>
          </p:cNvSpPr>
          <p:nvPr>
            <p:ph sz="quarter" idx="13"/>
          </p:nvPr>
        </p:nvSpPr>
        <p:spPr>
          <a:xfrm>
            <a:off x="381000" y="1143000"/>
            <a:ext cx="8305800" cy="4191000"/>
          </a:xfrm>
        </p:spPr>
        <p:txBody>
          <a:bodyPr>
            <a:noAutofit/>
          </a:bodyPr>
          <a:lstStyle/>
          <a:p>
            <a:pPr algn="justLow" rtl="1">
              <a:lnSpc>
                <a:spcPct val="120000"/>
              </a:lnSpc>
              <a:spcAft>
                <a:spcPts val="0"/>
              </a:spcAft>
              <a:buFont typeface="Arial" pitchFamily="34" charset="0"/>
              <a:buChar char="•"/>
            </a:pPr>
            <a:r>
              <a:rPr lang="fa-IR" dirty="0" smtClean="0">
                <a:latin typeface="Times New Roman"/>
                <a:ea typeface="MS Mincho"/>
                <a:cs typeface="B Nazanin"/>
              </a:rPr>
              <a:t>لايبسکايند و اوپلر (1989) نشان دادند، پس از اين‌که يک سرمايه‌گذار فعال‌ سهم عمده‌اي از شرکت را مي‌خرد؛ عملکرد شرکت بهبود پيدا مي‌کند.</a:t>
            </a:r>
          </a:p>
          <a:p>
            <a:pPr algn="justLow" rtl="1">
              <a:lnSpc>
                <a:spcPct val="120000"/>
              </a:lnSpc>
              <a:spcAft>
                <a:spcPts val="0"/>
              </a:spcAft>
              <a:buFont typeface="Arial" pitchFamily="34" charset="0"/>
              <a:buChar char="•"/>
            </a:pPr>
            <a:r>
              <a:rPr lang="fa-IR" dirty="0" smtClean="0">
                <a:latin typeface="Times New Roman"/>
                <a:ea typeface="MS Mincho"/>
                <a:cs typeface="B Nazanin"/>
              </a:rPr>
              <a:t>کانگ و شيوداساني (1995) و کاپلان و مينتون (1994) به اين نتيجه رسيدند که حضور يک سهام‌دار عمده باعث افزايش تغيير مديريت مي‌شود و اين نشان‌دهنده نقش نظارتي </a:t>
            </a:r>
            <a:r>
              <a:rPr lang="fa-IR" smtClean="0">
                <a:latin typeface="Times New Roman"/>
                <a:ea typeface="MS Mincho"/>
                <a:cs typeface="B Nazanin"/>
              </a:rPr>
              <a:t>اين سهامداران </a:t>
            </a:r>
            <a:r>
              <a:rPr lang="fa-IR" dirty="0" smtClean="0">
                <a:latin typeface="Times New Roman"/>
                <a:ea typeface="MS Mincho"/>
                <a:cs typeface="B Nazanin"/>
              </a:rPr>
              <a:t>است.</a:t>
            </a:r>
          </a:p>
          <a:p>
            <a:pPr algn="justLow" rtl="1">
              <a:lnSpc>
                <a:spcPct val="120000"/>
              </a:lnSpc>
              <a:spcAft>
                <a:spcPts val="0"/>
              </a:spcAft>
              <a:buFont typeface="Arial" pitchFamily="34" charset="0"/>
              <a:buChar char="•"/>
            </a:pPr>
            <a:r>
              <a:rPr lang="fa-IR" dirty="0" smtClean="0">
                <a:cs typeface="B Nazanin" pitchFamily="2" charset="-78"/>
              </a:rPr>
              <a:t>گروتون و کال (1999) اشاره کرده‌اند که سرمايه‌گذاران نهادي به دليل مشکلات نمايندگي که در درون خود دارند، نمي‌توانند نظارت کاملي داشته باشند. اما به دليل اين‌که معمولا سهام‌داران عمده غير نهادي براي نظارت وجود ندارد، همين نظارت غير کامل نيز براي ساير سهام‌داران مطلوب است.</a:t>
            </a:r>
          </a:p>
          <a:p>
            <a:pPr algn="justLow" rtl="1">
              <a:lnSpc>
                <a:spcPct val="120000"/>
              </a:lnSpc>
              <a:spcAft>
                <a:spcPts val="0"/>
              </a:spcAft>
              <a:buFont typeface="Arial" pitchFamily="34" charset="0"/>
              <a:buChar char="•"/>
            </a:pPr>
            <a:r>
              <a:rPr lang="fa-IR" dirty="0" smtClean="0">
                <a:latin typeface="Times New Roman"/>
                <a:ea typeface="MS Mincho"/>
                <a:cs typeface="B Nazanin"/>
              </a:rPr>
              <a:t>برتراند و موليناتان (2001) خاطر نشان کردند که حضور يک سهام‌دار عمده در هيئت مديره موجب کنترل بيشتر روي حقوق و دستمزد مديران مي‌شود.  </a:t>
            </a:r>
            <a:endParaRPr lang="en-US" dirty="0" smtClean="0">
              <a:latin typeface="Times New Roman"/>
              <a:ea typeface="MS Mincho"/>
            </a:endParaRPr>
          </a:p>
          <a:p>
            <a:endParaRPr lang="fa-IR" dirty="0"/>
          </a:p>
        </p:txBody>
      </p:sp>
      <p:sp>
        <p:nvSpPr>
          <p:cNvPr id="6" name="Title 1"/>
          <p:cNvSpPr>
            <a:spLocks noGrp="1"/>
          </p:cNvSpPr>
          <p:nvPr>
            <p:ph type="title"/>
          </p:nvPr>
        </p:nvSpPr>
        <p:spPr>
          <a:xfrm>
            <a:off x="2209800" y="304800"/>
            <a:ext cx="6512511" cy="580832"/>
          </a:xfrm>
        </p:spPr>
        <p:txBody>
          <a:bodyPr/>
          <a:lstStyle/>
          <a:p>
            <a:pPr marL="0" indent="0" rtl="1">
              <a:buNone/>
            </a:pP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نقش نظارتي سرمايه‌گذار </a:t>
            </a:r>
            <a:r>
              <a:rPr lang="ar-SA"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نهادي</a:t>
            </a: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 (ادامه) </a:t>
            </a:r>
            <a:r>
              <a:rPr lang="en-US" dirty="0">
                <a:effectLst/>
              </a:rPr>
              <a:t/>
            </a:r>
            <a:br>
              <a:rPr lang="en-US" dirty="0">
                <a:effectLst/>
              </a:rPr>
            </a:b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pPr algn="ctr"/>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17</a:t>
            </a:fld>
            <a:endParaRPr lang="en-US" dirty="0"/>
          </a:p>
        </p:txBody>
      </p:sp>
      <p:sp>
        <p:nvSpPr>
          <p:cNvPr id="5" name="Content Placeholder 4"/>
          <p:cNvSpPr>
            <a:spLocks noGrp="1"/>
          </p:cNvSpPr>
          <p:nvPr>
            <p:ph sz="quarter" idx="13"/>
          </p:nvPr>
        </p:nvSpPr>
        <p:spPr>
          <a:xfrm>
            <a:off x="685800" y="1371600"/>
            <a:ext cx="7772400" cy="4724400"/>
          </a:xfrm>
        </p:spPr>
        <p:txBody>
          <a:bodyPr>
            <a:normAutofit fontScale="92500" lnSpcReduction="20000"/>
          </a:bodyPr>
          <a:lstStyle/>
          <a:p>
            <a:pPr algn="just" rtl="1">
              <a:buFont typeface="Arial" pitchFamily="34" charset="0"/>
              <a:buChar char="•"/>
            </a:pPr>
            <a:r>
              <a:rPr lang="fa-IR" sz="2400" dirty="0" smtClean="0">
                <a:cs typeface="B Nazanin" pitchFamily="2" charset="-78"/>
              </a:rPr>
              <a:t>تحقیقات بسیاری هم به نوع سهامداران عمده اشاره کرده است:</a:t>
            </a:r>
          </a:p>
          <a:p>
            <a:pPr algn="just" rtl="1">
              <a:buFont typeface="Arial" pitchFamily="34" charset="0"/>
              <a:buChar char="•"/>
            </a:pPr>
            <a:r>
              <a:rPr lang="fa-IR" sz="2400" dirty="0" smtClean="0">
                <a:cs typeface="B Nazanin" pitchFamily="2" charset="-78"/>
              </a:rPr>
              <a:t>مثلا درباره حضور بانک‌ها به عنوان سهامدار مورک و ناکامورا (1999) استدلال مي‌کنند که بانک‌ها به دنبال منافع کوتاه مدت خود هستند نه منافع سهام‌داران مطالعاتي که فرانک و ماير (1998) روي تصاحب‌هاي خصمانه در آلمان انجام دادند نيز نشان داد که بانک‌ها بر اساس منافع سهام‌داران عمل نمي‌کنند در حالی‌که کاپلان و مینتون (1994) اشاره می‌کنند  که در ژاپن بانک‌ها نقش بهبود‌دهنده‌ای دارند.  </a:t>
            </a:r>
            <a:endParaRPr lang="en-US" sz="2400" dirty="0" smtClean="0">
              <a:cs typeface="B Nazanin" pitchFamily="2" charset="-78"/>
            </a:endParaRPr>
          </a:p>
          <a:p>
            <a:pPr algn="just" rtl="1">
              <a:buFont typeface="Arial" pitchFamily="34" charset="0"/>
              <a:buChar char="•"/>
            </a:pPr>
            <a:r>
              <a:rPr lang="fa-IR" sz="2400" dirty="0" smtClean="0">
                <a:cs typeface="B Nazanin" pitchFamily="2" charset="-78"/>
              </a:rPr>
              <a:t>اشلايفر و ويشني (1986) </a:t>
            </a:r>
            <a:r>
              <a:rPr lang="fa-IR" sz="2400" dirty="0" smtClean="0">
                <a:latin typeface="Times New Roman"/>
                <a:ea typeface="MS Mincho"/>
                <a:cs typeface="B Nazanin"/>
              </a:rPr>
              <a:t>دسته</a:t>
            </a:r>
            <a:r>
              <a:rPr lang="fa-IR" sz="2400" dirty="0" smtClean="0">
                <a:cs typeface="B Nazanin" pitchFamily="2" charset="-78"/>
              </a:rPr>
              <a:t>نوع سرمايه‌گذاران نهادي را نيز در نحوه نظارت موثر مي‌دانند.</a:t>
            </a:r>
          </a:p>
          <a:p>
            <a:pPr algn="just" rtl="1">
              <a:buFont typeface="Arial" pitchFamily="34" charset="0"/>
              <a:buChar char="•"/>
            </a:pPr>
            <a:r>
              <a:rPr lang="fa-IR" sz="2400" dirty="0" smtClean="0">
                <a:latin typeface="Times New Roman"/>
                <a:ea typeface="MS Mincho"/>
                <a:cs typeface="B Nazanin"/>
              </a:rPr>
              <a:t>بريکلي، ليز و اسميت (1988) سرمايه‌گذاران نهادي را در دو دسته تاثيرپذير و تاثير‌ناپذير شناسايي کردند.</a:t>
            </a:r>
            <a:r>
              <a:rPr lang="en-US" sz="1600" dirty="0" smtClean="0"/>
              <a:t> </a:t>
            </a:r>
            <a:endParaRPr lang="fa-IR" sz="2400" dirty="0" smtClean="0">
              <a:cs typeface="B Nazanin" pitchFamily="2" charset="-78"/>
            </a:endParaRPr>
          </a:p>
          <a:p>
            <a:pPr algn="just" rtl="1">
              <a:buFont typeface="Arial" pitchFamily="34" charset="0"/>
              <a:buChar char="•"/>
            </a:pPr>
            <a:r>
              <a:rPr lang="fa-IR" sz="2400" dirty="0" smtClean="0">
                <a:cs typeface="B Nazanin" pitchFamily="2" charset="-78"/>
              </a:rPr>
              <a:t>هرتزل و استارکز (2003) هم سرمايه‌گذاران نهادي را به دو دسته فعال (شرکت‌هاي سرمايه‌گذاري و صندوق‌هاي بازنشستگي) و منفعل (که در حقيقت همان سرمايه‌گذاران تاثيرپذير هستند.) تقسيم کرده‌اند و تاکيد کرده‌اند که نقش کنترلي و نظارتي نهادهاي سرمايه‌گذار به نوع آنها (بر اساس تقسيم‌بندي فوق) مربوط است. </a:t>
            </a:r>
            <a:endParaRPr lang="en-US" sz="2400" dirty="0" smtClean="0">
              <a:cs typeface="B Nazanin" pitchFamily="2" charset="-78"/>
            </a:endParaRPr>
          </a:p>
          <a:p>
            <a:endParaRPr lang="fa-IR" dirty="0"/>
          </a:p>
        </p:txBody>
      </p:sp>
      <p:sp>
        <p:nvSpPr>
          <p:cNvPr id="8" name="Title 1"/>
          <p:cNvSpPr txBox="1">
            <a:spLocks/>
          </p:cNvSpPr>
          <p:nvPr/>
        </p:nvSpPr>
        <p:spPr>
          <a:xfrm>
            <a:off x="2209800" y="304800"/>
            <a:ext cx="6512511" cy="580832"/>
          </a:xfrm>
          <a:prstGeom prst="rect">
            <a:avLst/>
          </a:prstGeom>
          <a:effectLst/>
        </p:spPr>
        <p:txBody>
          <a:bodyPr vert="horz" lIns="91440" tIns="45720" rIns="91440" bIns="45720" rtlCol="0" anchor="t" anchorCtr="0">
            <a:noAutofit/>
          </a:bodyPr>
          <a:lstStyle/>
          <a:p>
            <a:pPr marL="0" marR="0" lvl="0" indent="0" algn="r" defTabSz="914400" rtl="1" eaLnBrk="1" fontAlgn="auto" latinLnBrk="0" hangingPunct="1">
              <a:lnSpc>
                <a:spcPct val="100000"/>
              </a:lnSpc>
              <a:spcBef>
                <a:spcPct val="0"/>
              </a:spcBef>
              <a:spcAft>
                <a:spcPts val="0"/>
              </a:spcAft>
              <a:buClr>
                <a:schemeClr val="accent6">
                  <a:lumMod val="75000"/>
                </a:schemeClr>
              </a:buClr>
              <a:buSzPct val="128000"/>
              <a:buFont typeface="Georgia" pitchFamily="18" charset="0"/>
              <a:buNone/>
              <a:tabLst/>
              <a:defRPr/>
            </a:pPr>
            <a:r>
              <a:rPr kumimoji="0" lang="ar-SA"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نقش نظارتي سرمايه‌گذار نهادي</a:t>
            </a:r>
            <a:r>
              <a:rPr kumimoji="0" lang="fa-I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(ادامه) </a:t>
            </a:r>
            <a:r>
              <a:rPr kumimoji="0" lang="en-US" sz="4600" b="1" i="0" u="none" strike="noStrike" kern="1200" cap="none" spc="0" normalizeH="0" baseline="0" noProof="0" smtClean="0">
                <a:ln>
                  <a:noFill/>
                </a:ln>
                <a:gradFill>
                  <a:gsLst>
                    <a:gs pos="0">
                      <a:schemeClr val="tx1"/>
                    </a:gs>
                    <a:gs pos="40000">
                      <a:schemeClr val="tx1">
                        <a:lumMod val="75000"/>
                        <a:lumOff val="25000"/>
                      </a:schemeClr>
                    </a:gs>
                    <a:gs pos="100000">
                      <a:schemeClr val="tx2">
                        <a:alpha val="65000"/>
                      </a:schemeClr>
                    </a:gs>
                  </a:gsLst>
                  <a:lin ang="5400000" scaled="0"/>
                </a:gradFill>
                <a:effectLst/>
                <a:uLnTx/>
                <a:uFillTx/>
                <a:latin typeface="+mj-lt"/>
                <a:ea typeface="+mj-ea"/>
                <a:cs typeface="+mj-cs"/>
              </a:rPr>
              <a:t/>
            </a:r>
            <a:br>
              <a:rPr kumimoji="0" lang="en-US" sz="4600" b="1" i="0" u="none" strike="noStrike" kern="1200" cap="none" spc="0" normalizeH="0" baseline="0" noProof="0" smtClean="0">
                <a:ln>
                  <a:noFill/>
                </a:ln>
                <a:gradFill>
                  <a:gsLst>
                    <a:gs pos="0">
                      <a:schemeClr val="tx1"/>
                    </a:gs>
                    <a:gs pos="40000">
                      <a:schemeClr val="tx1">
                        <a:lumMod val="75000"/>
                        <a:lumOff val="25000"/>
                      </a:schemeClr>
                    </a:gs>
                    <a:gs pos="100000">
                      <a:schemeClr val="tx2">
                        <a:alpha val="65000"/>
                      </a:schemeClr>
                    </a:gs>
                  </a:gsLst>
                  <a:lin ang="5400000" scaled="0"/>
                </a:gradFill>
                <a:effectLst/>
                <a:uLnTx/>
                <a:uFillTx/>
                <a:latin typeface="+mj-lt"/>
                <a:ea typeface="+mj-ea"/>
                <a:cs typeface="+mj-cs"/>
              </a:rPr>
            </a:br>
            <a:endParaRPr kumimoji="0" lang="en-US" sz="46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uLnTx/>
              <a:uFillTx/>
              <a:latin typeface="+mj-lt"/>
              <a:ea typeface="+mj-ea"/>
              <a:cs typeface="+mj-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219200"/>
            <a:ext cx="7848600" cy="4495800"/>
          </a:xfrm>
        </p:spPr>
        <p:txBody>
          <a:bodyPr>
            <a:normAutofit/>
          </a:bodyPr>
          <a:lstStyle/>
          <a:p>
            <a:pPr algn="just" rtl="1">
              <a:buFont typeface="Arial" pitchFamily="34" charset="0"/>
              <a:buChar char="•"/>
            </a:pPr>
            <a:r>
              <a:rPr lang="fa-IR" sz="2800" dirty="0">
                <a:cs typeface="B Nazanin" pitchFamily="2" charset="-78"/>
              </a:rPr>
              <a:t>نتایج برخی تحقیقات نشان می دهند که فروش سهام توسط سرمایه گذاران نهادی روی اداره و حاکمیت شرکت می تواند تاثیرگذار باشد. </a:t>
            </a:r>
            <a:endParaRPr lang="fa-IR" sz="2800" dirty="0" smtClean="0">
              <a:cs typeface="B Nazanin" pitchFamily="2" charset="-78"/>
            </a:endParaRPr>
          </a:p>
          <a:p>
            <a:pPr marL="45720" indent="0" algn="just" rtl="1">
              <a:buNone/>
            </a:pPr>
            <a:endParaRPr lang="fa-IR" sz="2800" dirty="0">
              <a:cs typeface="B Nazanin" pitchFamily="2" charset="-78"/>
            </a:endParaRPr>
          </a:p>
          <a:p>
            <a:pPr algn="just" rtl="1">
              <a:buFont typeface="Arial" pitchFamily="34" charset="0"/>
              <a:buChar char="•"/>
            </a:pPr>
            <a:r>
              <a:rPr lang="fa-IR" sz="2800" dirty="0" smtClean="0">
                <a:cs typeface="B Nazanin" pitchFamily="2" charset="-78"/>
              </a:rPr>
              <a:t>در </a:t>
            </a:r>
            <a:r>
              <a:rPr lang="fa-IR" sz="2800" dirty="0">
                <a:cs typeface="B Nazanin" pitchFamily="2" charset="-78"/>
              </a:rPr>
              <a:t>تحقيقات پارينو، سياس و استارکز (2003) به این مساله اشاره شده است که فروش سهام از سوي سرمايه‌گذاران نهادي اثرات متعددي را با خود </a:t>
            </a:r>
            <a:r>
              <a:rPr lang="fa-IR" sz="2800" dirty="0" smtClean="0">
                <a:cs typeface="B Nazanin" pitchFamily="2" charset="-78"/>
              </a:rPr>
              <a:t>به‌همراه دارد:</a:t>
            </a:r>
          </a:p>
          <a:p>
            <a:pPr lvl="1" algn="just" rtl="1">
              <a:buFont typeface="Arial" pitchFamily="34" charset="0"/>
              <a:buChar char="•"/>
            </a:pPr>
            <a:r>
              <a:rPr lang="fa-IR" sz="2400" dirty="0" smtClean="0">
                <a:cs typeface="B Nazanin" pitchFamily="2" charset="-78"/>
              </a:rPr>
              <a:t>کاهش </a:t>
            </a:r>
            <a:r>
              <a:rPr lang="fa-IR" sz="2400" dirty="0">
                <a:cs typeface="B Nazanin" pitchFamily="2" charset="-78"/>
              </a:rPr>
              <a:t>قیمت سهام </a:t>
            </a:r>
            <a:endParaRPr lang="fa-IR" sz="2400" dirty="0" smtClean="0">
              <a:cs typeface="B Nazanin" pitchFamily="2" charset="-78"/>
            </a:endParaRPr>
          </a:p>
          <a:p>
            <a:pPr lvl="1" algn="just" rtl="1">
              <a:buFont typeface="Arial" pitchFamily="34" charset="0"/>
              <a:buChar char="•"/>
            </a:pPr>
            <a:r>
              <a:rPr lang="fa-IR" sz="2400" dirty="0" smtClean="0">
                <a:cs typeface="B Nazanin" pitchFamily="2" charset="-78"/>
              </a:rPr>
              <a:t>سیگنال خبر </a:t>
            </a:r>
            <a:r>
              <a:rPr lang="fa-IR" sz="2400" dirty="0">
                <a:cs typeface="B Nazanin" pitchFamily="2" charset="-78"/>
              </a:rPr>
              <a:t>بد </a:t>
            </a:r>
            <a:r>
              <a:rPr lang="fa-IR" sz="2400" dirty="0" smtClean="0">
                <a:cs typeface="B Nazanin" pitchFamily="2" charset="-78"/>
              </a:rPr>
              <a:t>و فروش </a:t>
            </a:r>
            <a:r>
              <a:rPr lang="fa-IR" sz="2400" dirty="0">
                <a:cs typeface="B Nazanin" pitchFamily="2" charset="-78"/>
              </a:rPr>
              <a:t>سهام از سوي ساير سهام‌داران </a:t>
            </a:r>
            <a:endParaRPr lang="fa-IR" sz="2400" dirty="0" smtClean="0">
              <a:cs typeface="B Nazanin" pitchFamily="2" charset="-78"/>
            </a:endParaRPr>
          </a:p>
          <a:p>
            <a:pPr lvl="1" algn="just" rtl="1">
              <a:buFont typeface="Arial" pitchFamily="34" charset="0"/>
              <a:buChar char="•"/>
            </a:pPr>
            <a:r>
              <a:rPr lang="fa-IR" sz="2400" dirty="0" smtClean="0">
                <a:cs typeface="B Nazanin" pitchFamily="2" charset="-78"/>
              </a:rPr>
              <a:t>تغییر </a:t>
            </a:r>
            <a:r>
              <a:rPr lang="fa-IR" sz="2400" dirty="0">
                <a:cs typeface="B Nazanin" pitchFamily="2" charset="-78"/>
              </a:rPr>
              <a:t>ترکیب </a:t>
            </a:r>
            <a:r>
              <a:rPr lang="fa-IR" sz="2400" dirty="0" smtClean="0">
                <a:cs typeface="B Nazanin" pitchFamily="2" charset="-78"/>
              </a:rPr>
              <a:t>سهامدارن</a:t>
            </a:r>
            <a:endParaRPr lang="en-US" sz="2800" dirty="0"/>
          </a:p>
        </p:txBody>
      </p:sp>
      <p:sp>
        <p:nvSpPr>
          <p:cNvPr id="4" name="Title 1"/>
          <p:cNvSpPr>
            <a:spLocks noGrp="1"/>
          </p:cNvSpPr>
          <p:nvPr>
            <p:ph type="title"/>
          </p:nvPr>
        </p:nvSpPr>
        <p:spPr>
          <a:xfrm>
            <a:off x="1905000" y="304800"/>
            <a:ext cx="6512511" cy="657101"/>
          </a:xfrm>
        </p:spPr>
        <p:txBody>
          <a:bodyPr/>
          <a:lstStyle/>
          <a:p>
            <a:pPr marL="0" indent="0">
              <a:buNone/>
            </a:pP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نقش نظارتي سرمايه‌گذار </a:t>
            </a:r>
            <a:r>
              <a:rPr lang="ar-SA"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نهادي</a:t>
            </a: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 (ادامه)</a:t>
            </a:r>
            <a:r>
              <a:rPr lang="en-US" dirty="0">
                <a:effectLst/>
              </a:rPr>
              <a:t/>
            </a:r>
            <a:br>
              <a:rPr lang="en-US" dirty="0">
                <a:effectLst/>
              </a:rPr>
            </a:br>
            <a:endParaRPr lang="en-US" dirty="0"/>
          </a:p>
        </p:txBody>
      </p:sp>
      <p:sp>
        <p:nvSpPr>
          <p:cNvPr id="5" name="Slide Number Placeholder 4"/>
          <p:cNvSpPr>
            <a:spLocks noGrp="1"/>
          </p:cNvSpPr>
          <p:nvPr>
            <p:ph type="sldNum" sz="quarter" idx="12"/>
          </p:nvPr>
        </p:nvSpPr>
        <p:spPr>
          <a:xfrm>
            <a:off x="7315200" y="6492875"/>
            <a:ext cx="1828800" cy="365125"/>
          </a:xfrm>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a:xfrm>
            <a:off x="2895599" y="6492875"/>
            <a:ext cx="3352801" cy="365125"/>
          </a:xfrm>
        </p:spPr>
        <p:txBody>
          <a:bodyPr/>
          <a:lstStyle/>
          <a:p>
            <a:pPr algn="ctr"/>
            <a:r>
              <a:rPr lang="fa-IR" dirty="0" smtClean="0"/>
              <a:t>حاکمیت شرکتی و سرمایه‌گذاران نهادی</a:t>
            </a:r>
            <a:endParaRPr lang="en-US" dirty="0"/>
          </a:p>
        </p:txBody>
      </p:sp>
    </p:spTree>
    <p:extLst>
      <p:ext uri="{BB962C8B-B14F-4D97-AF65-F5344CB8AC3E}">
        <p14:creationId xmlns:p14="http://schemas.microsoft.com/office/powerpoint/2010/main" val="1091690876"/>
      </p:ext>
    </p:extLst>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82688"/>
            <a:ext cx="3352801" cy="365125"/>
          </a:xfrm>
        </p:spPr>
        <p:txBody>
          <a:bodyPr/>
          <a:lstStyle/>
          <a:p>
            <a:pPr algn="ctr"/>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19</a:t>
            </a:fld>
            <a:endParaRPr lang="en-US" dirty="0"/>
          </a:p>
        </p:txBody>
      </p:sp>
      <p:sp>
        <p:nvSpPr>
          <p:cNvPr id="5" name="Content Placeholder 4"/>
          <p:cNvSpPr>
            <a:spLocks noGrp="1"/>
          </p:cNvSpPr>
          <p:nvPr>
            <p:ph sz="quarter" idx="13"/>
          </p:nvPr>
        </p:nvSpPr>
        <p:spPr>
          <a:xfrm>
            <a:off x="762000" y="1219200"/>
            <a:ext cx="7772400" cy="3962400"/>
          </a:xfrm>
        </p:spPr>
        <p:txBody>
          <a:bodyPr>
            <a:normAutofit/>
          </a:bodyPr>
          <a:lstStyle/>
          <a:p>
            <a:pPr algn="r" rtl="1">
              <a:buFont typeface="Wingdings" pitchFamily="2" charset="2"/>
              <a:buChar char="q"/>
            </a:pPr>
            <a:r>
              <a:rPr lang="fa-IR" sz="2800" dirty="0" smtClean="0">
                <a:cs typeface="B Nazanin" pitchFamily="2" charset="-78"/>
              </a:rPr>
              <a:t>نقش مهم سرمایه‌گذاران نهادی انتقال اطلاعات به بازارهای مالی است:</a:t>
            </a:r>
          </a:p>
          <a:p>
            <a:pPr lvl="1" algn="r" rtl="1">
              <a:buFont typeface="Courier New" pitchFamily="49" charset="0"/>
              <a:buChar char="o"/>
            </a:pPr>
            <a:r>
              <a:rPr lang="fa-IR" sz="2800" dirty="0" smtClean="0">
                <a:cs typeface="B Nazanin" pitchFamily="2" charset="-78"/>
              </a:rPr>
              <a:t> تعداد سهام کافی</a:t>
            </a:r>
          </a:p>
          <a:p>
            <a:pPr lvl="1" algn="r" rtl="1">
              <a:buFont typeface="Courier New" pitchFamily="49" charset="0"/>
              <a:buChar char="o"/>
            </a:pPr>
            <a:r>
              <a:rPr lang="fa-IR" sz="2800" dirty="0" smtClean="0">
                <a:cs typeface="B Nazanin" pitchFamily="2" charset="-78"/>
              </a:rPr>
              <a:t>زمان طولانی سهامداری (افق بلند مدت سرمایه‌گذاری)</a:t>
            </a:r>
          </a:p>
          <a:p>
            <a:pPr lvl="1" algn="ctr" rtl="1">
              <a:buNone/>
            </a:pPr>
            <a:endParaRPr lang="fa-IR" sz="2800" dirty="0" smtClean="0">
              <a:cs typeface="B Nazanin" pitchFamily="2" charset="-78"/>
            </a:endParaRPr>
          </a:p>
          <a:p>
            <a:pPr lvl="1" algn="ctr" rtl="1">
              <a:buNone/>
            </a:pPr>
            <a:endParaRPr lang="fa-IR" sz="2800" dirty="0" smtClean="0">
              <a:cs typeface="B Nazanin" pitchFamily="2" charset="-78"/>
            </a:endParaRPr>
          </a:p>
          <a:p>
            <a:pPr lvl="1" algn="ctr" rtl="1">
              <a:buNone/>
            </a:pPr>
            <a:r>
              <a:rPr lang="fa-IR" sz="2800" dirty="0" smtClean="0">
                <a:cs typeface="B Nazanin" pitchFamily="2" charset="-78"/>
              </a:rPr>
              <a:t>گیلان و استارکز (2003 و 2008)</a:t>
            </a:r>
            <a:endParaRPr lang="fa-IR" sz="2800" dirty="0">
              <a:cs typeface="B Nazanin" pitchFamily="2" charset="-78"/>
            </a:endParaRPr>
          </a:p>
        </p:txBody>
      </p:sp>
      <p:sp>
        <p:nvSpPr>
          <p:cNvPr id="6" name="Title 1"/>
          <p:cNvSpPr txBox="1">
            <a:spLocks/>
          </p:cNvSpPr>
          <p:nvPr/>
        </p:nvSpPr>
        <p:spPr>
          <a:xfrm>
            <a:off x="1905000" y="304800"/>
            <a:ext cx="6512511" cy="657101"/>
          </a:xfrm>
          <a:prstGeom prst="rect">
            <a:avLst/>
          </a:prstGeom>
          <a:effectLst/>
        </p:spPr>
        <p:txBody>
          <a:bodyPr vert="horz" lIns="91440" tIns="45720" rIns="91440" bIns="45720" rtlCol="0" anchor="t" anchorCtr="0">
            <a:noAutofit/>
          </a:bodyPr>
          <a:lstStyle/>
          <a:p>
            <a:pPr marL="0" marR="0" lvl="0" indent="0" algn="r" defTabSz="914400" rtl="0" eaLnBrk="1" fontAlgn="auto" latinLnBrk="0" hangingPunct="1">
              <a:lnSpc>
                <a:spcPct val="100000"/>
              </a:lnSpc>
              <a:spcBef>
                <a:spcPct val="0"/>
              </a:spcBef>
              <a:spcAft>
                <a:spcPts val="0"/>
              </a:spcAft>
              <a:buClr>
                <a:schemeClr val="accent6">
                  <a:lumMod val="75000"/>
                </a:schemeClr>
              </a:buClr>
              <a:buSzPct val="128000"/>
              <a:buFont typeface="Georgia" pitchFamily="18" charset="0"/>
              <a:buNone/>
              <a:tabLst/>
              <a:defRPr/>
            </a:pPr>
            <a:r>
              <a:rPr kumimoji="0" lang="ar-SA"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نقش </a:t>
            </a:r>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a typeface="+mj-ea"/>
                <a:cs typeface="B Badr" pitchFamily="2" charset="-78"/>
              </a:rPr>
              <a:t>اطلاعاتی</a:t>
            </a:r>
            <a:r>
              <a:rPr kumimoji="0" lang="ar-SA"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سرمايه‌گذار نهادي</a:t>
            </a:r>
            <a:r>
              <a:rPr kumimoji="0" lang="fa-IR"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a:t>
            </a:r>
            <a:endParaRPr kumimoji="0" lang="en-US" sz="46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uLnTx/>
              <a:uFillTx/>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pPr algn="ctr"/>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2</a:t>
            </a:fld>
            <a:endParaRPr lang="en-US"/>
          </a:p>
        </p:txBody>
      </p:sp>
      <p:sp>
        <p:nvSpPr>
          <p:cNvPr id="5" name="Content Placeholder 4"/>
          <p:cNvSpPr>
            <a:spLocks noGrp="1"/>
          </p:cNvSpPr>
          <p:nvPr>
            <p:ph sz="quarter" idx="13"/>
          </p:nvPr>
        </p:nvSpPr>
        <p:spPr>
          <a:xfrm>
            <a:off x="2209800" y="762000"/>
            <a:ext cx="6400800" cy="4602480"/>
          </a:xfrm>
        </p:spPr>
        <p:txBody>
          <a:bodyPr>
            <a:noAutofit/>
          </a:bodyPr>
          <a:lstStyle/>
          <a:p>
            <a:pPr algn="r" rtl="1">
              <a:buNone/>
            </a:pPr>
            <a:r>
              <a:rPr lang="fa-IR" sz="2800" b="1" i="1" dirty="0" smtClean="0">
                <a:cs typeface="B Nazanin" pitchFamily="2" charset="-78"/>
              </a:rPr>
              <a:t>فهرست عناوین</a:t>
            </a:r>
          </a:p>
          <a:p>
            <a:pPr lvl="1" algn="r" rtl="1">
              <a:buFont typeface="Arial" pitchFamily="34" charset="0"/>
              <a:buChar char="•"/>
            </a:pPr>
            <a:r>
              <a:rPr lang="fa-IR" sz="2800" dirty="0" smtClean="0">
                <a:cs typeface="B Nazanin" pitchFamily="2" charset="-78"/>
              </a:rPr>
              <a:t> نقشه تحقیق</a:t>
            </a:r>
          </a:p>
          <a:p>
            <a:pPr lvl="1" algn="r" rtl="1">
              <a:buFont typeface="Arial" pitchFamily="34" charset="0"/>
              <a:buChar char="•"/>
            </a:pPr>
            <a:r>
              <a:rPr lang="fa-IR" sz="2800" dirty="0" smtClean="0">
                <a:cs typeface="B Nazanin" pitchFamily="2" charset="-78"/>
              </a:rPr>
              <a:t> مفهوم حاکمیت شرکتی</a:t>
            </a:r>
          </a:p>
          <a:p>
            <a:pPr lvl="1" algn="r" rtl="1">
              <a:buFont typeface="Arial" pitchFamily="34" charset="0"/>
              <a:buChar char="•"/>
            </a:pPr>
            <a:r>
              <a:rPr lang="fa-IR" sz="2800" dirty="0" smtClean="0">
                <a:cs typeface="B Nazanin" pitchFamily="2" charset="-78"/>
              </a:rPr>
              <a:t> مکانیزم‌های حاکمیت شرکتی</a:t>
            </a:r>
          </a:p>
          <a:p>
            <a:pPr lvl="1" algn="r" rtl="1">
              <a:buFont typeface="Arial" pitchFamily="34" charset="0"/>
              <a:buChar char="•"/>
            </a:pPr>
            <a:r>
              <a:rPr lang="fa-IR" sz="2800" dirty="0" smtClean="0">
                <a:cs typeface="B Nazanin" pitchFamily="2" charset="-78"/>
              </a:rPr>
              <a:t> نقش سرمایه‌گذاران نهادی در حاکمیت شرکتی</a:t>
            </a:r>
          </a:p>
          <a:p>
            <a:pPr lvl="1" algn="r" rtl="1">
              <a:buFont typeface="Arial" pitchFamily="34" charset="0"/>
              <a:buChar char="•"/>
            </a:pPr>
            <a:r>
              <a:rPr lang="fa-IR" sz="2800" dirty="0" smtClean="0">
                <a:cs typeface="B Nazanin" pitchFamily="2" charset="-78"/>
              </a:rPr>
              <a:t> سرمایه‌گذاران نهادی در گزارش </a:t>
            </a:r>
            <a:r>
              <a:rPr lang="en-US" sz="2800" dirty="0" smtClean="0">
                <a:cs typeface="B Nazanin" pitchFamily="2" charset="-78"/>
              </a:rPr>
              <a:t>OECD</a:t>
            </a:r>
          </a:p>
          <a:p>
            <a:pPr lvl="1" algn="r" rtl="1">
              <a:buFont typeface="Arial" pitchFamily="34" charset="0"/>
              <a:buChar char="•"/>
            </a:pPr>
            <a:r>
              <a:rPr lang="fa-IR" sz="2800" dirty="0" smtClean="0">
                <a:cs typeface="B Nazanin" pitchFamily="2" charset="-78"/>
              </a:rPr>
              <a:t>در پایان . . .</a:t>
            </a:r>
          </a:p>
          <a:p>
            <a:pPr lvl="1" algn="r" rtl="1">
              <a:buFont typeface="Arial" pitchFamily="34" charset="0"/>
              <a:buChar char="•"/>
            </a:pPr>
            <a:r>
              <a:rPr lang="fa-IR" sz="2800" dirty="0" smtClean="0">
                <a:cs typeface="B Nazanin" pitchFamily="2" charset="-78"/>
              </a:rPr>
              <a:t>موضوعاتی برای بررسی بیشتر .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6512511" cy="990600"/>
          </a:xfrm>
        </p:spPr>
        <p:txBody>
          <a:bodyPr/>
          <a:lstStyle/>
          <a:p>
            <a:pPr marL="0" indent="0" rtl="1">
              <a:buNone/>
            </a:pPr>
            <a:r>
              <a:rPr lang="fa-IR"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سرمايه‌گذاران نهادي در گزارش </a:t>
            </a:r>
            <a:r>
              <a:rPr lang="en-US"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OECD</a:t>
            </a:r>
            <a: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
            </a:r>
            <a:b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br>
            <a:r>
              <a:rPr lang="fa-IR"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(سازمان توسعه و همکاری‌های اقتصادی)</a:t>
            </a:r>
            <a: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
            </a:r>
            <a:b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b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1143000" y="1600200"/>
            <a:ext cx="7086600" cy="4267200"/>
          </a:xfrm>
        </p:spPr>
        <p:txBody>
          <a:bodyPr>
            <a:normAutofit fontScale="92500"/>
          </a:bodyPr>
          <a:lstStyle/>
          <a:p>
            <a:pPr marL="45720" indent="0" algn="just" rtl="1">
              <a:buNone/>
            </a:pPr>
            <a:r>
              <a:rPr lang="fa-IR" sz="1900" dirty="0">
                <a:cs typeface="B Nazanin" pitchFamily="2" charset="-78"/>
              </a:rPr>
              <a:t>بندهايي </a:t>
            </a:r>
            <a:r>
              <a:rPr lang="fa-IR" sz="1900" dirty="0" smtClean="0">
                <a:cs typeface="B Nazanin" pitchFamily="2" charset="-78"/>
              </a:rPr>
              <a:t>از اصول سازمان توسعه و همکاری‌های اقتصادی که به سرمايه‌گذاران </a:t>
            </a:r>
            <a:r>
              <a:rPr lang="fa-IR" sz="1900" dirty="0">
                <a:cs typeface="B Nazanin" pitchFamily="2" charset="-78"/>
              </a:rPr>
              <a:t>نهادي مربوط </a:t>
            </a:r>
            <a:r>
              <a:rPr lang="fa-IR" sz="1900" dirty="0" smtClean="0">
                <a:cs typeface="B Nazanin" pitchFamily="2" charset="-78"/>
              </a:rPr>
              <a:t>است:</a:t>
            </a:r>
            <a:endParaRPr lang="en-US" sz="1900" dirty="0" smtClean="0">
              <a:cs typeface="B Nazanin" pitchFamily="2" charset="-78"/>
            </a:endParaRPr>
          </a:p>
          <a:p>
            <a:pPr marL="45720" indent="0" algn="just" rtl="1">
              <a:buNone/>
            </a:pPr>
            <a:endParaRPr lang="fa-IR" sz="1800" dirty="0" smtClean="0">
              <a:cs typeface="B Nazanin" pitchFamily="2" charset="-78"/>
            </a:endParaRPr>
          </a:p>
          <a:p>
            <a:pPr lvl="0" algn="just" rtl="1">
              <a:buFont typeface="Wingdings" pitchFamily="2" charset="2"/>
              <a:buChar char="v"/>
            </a:pPr>
            <a:r>
              <a:rPr lang="en-US" sz="1900" b="1" dirty="0" smtClean="0">
                <a:cs typeface="B Nazanin" pitchFamily="2" charset="-78"/>
              </a:rPr>
              <a:t> </a:t>
            </a:r>
            <a:r>
              <a:rPr lang="fa-IR" sz="1900" b="1" dirty="0" smtClean="0">
                <a:cs typeface="B Nazanin" pitchFamily="2" charset="-78"/>
              </a:rPr>
              <a:t>حقوق </a:t>
            </a:r>
            <a:r>
              <a:rPr lang="fa-IR" sz="1900" b="1" dirty="0">
                <a:cs typeface="B Nazanin" pitchFamily="2" charset="-78"/>
              </a:rPr>
              <a:t>مالکيتي سهام‌داران، از جمله </a:t>
            </a:r>
            <a:r>
              <a:rPr lang="fa-IR" sz="1900" b="1" dirty="0" smtClean="0">
                <a:cs typeface="B Nazanin" pitchFamily="2" charset="-78"/>
              </a:rPr>
              <a:t>سهامداران </a:t>
            </a:r>
            <a:r>
              <a:rPr lang="fa-IR" sz="1900" b="1" dirty="0">
                <a:cs typeface="B Nazanin" pitchFamily="2" charset="-78"/>
              </a:rPr>
              <a:t>نهادي بايد تسهيل شود:</a:t>
            </a:r>
            <a:endParaRPr lang="en-US" sz="1700" b="1" dirty="0">
              <a:cs typeface="B Nazanin" pitchFamily="2" charset="-78"/>
            </a:endParaRPr>
          </a:p>
          <a:p>
            <a:pPr lvl="1" algn="just" rtl="1">
              <a:buFont typeface="Arial" pitchFamily="34" charset="0"/>
              <a:buChar char="•"/>
            </a:pPr>
            <a:r>
              <a:rPr lang="fa-IR" dirty="0">
                <a:cs typeface="B Nazanin" pitchFamily="2" charset="-78"/>
              </a:rPr>
              <a:t>سهام‌داران نهادي که در مقام امين عمل مي‌کنند بايد سياست‌هاي کلي خود را در زمينه حاکميت شرکتي و رأي‌دهي در رابطه سرمايه‌گذاري خود، افشا کنند. از جمله اين موارد افشاي روش‌هاي است که براي تصميم‌گيري در مورد نحوه استفاده از حق رأي به‌کار </a:t>
            </a:r>
            <a:r>
              <a:rPr lang="fa-IR" dirty="0" smtClean="0">
                <a:cs typeface="B Nazanin" pitchFamily="2" charset="-78"/>
              </a:rPr>
              <a:t>مي‌برند.</a:t>
            </a:r>
            <a:endParaRPr lang="fa-IR" sz="1800" dirty="0">
              <a:cs typeface="B Nazanin" pitchFamily="2" charset="-78"/>
            </a:endParaRPr>
          </a:p>
          <a:p>
            <a:pPr lvl="1" algn="just" rtl="1">
              <a:buFont typeface="Arial" pitchFamily="34" charset="0"/>
              <a:buChar char="•"/>
            </a:pPr>
            <a:r>
              <a:rPr lang="fa-IR" dirty="0" smtClean="0">
                <a:cs typeface="B Nazanin" pitchFamily="2" charset="-78"/>
              </a:rPr>
              <a:t>سهام‌داران </a:t>
            </a:r>
            <a:r>
              <a:rPr lang="fa-IR" dirty="0">
                <a:cs typeface="B Nazanin" pitchFamily="2" charset="-78"/>
              </a:rPr>
              <a:t>نهادي که در مقام امين عمل مي‌کنند، بايد افشا کنند که چگونه تضادهاي عمده منافع را که بر اعمال حقوق اصلي مالکيتي آن‌ها در رابطه با سرمايه‌گذاريشان تأثير مي‌گذارد، اداره </a:t>
            </a:r>
            <a:r>
              <a:rPr lang="fa-IR" dirty="0" smtClean="0">
                <a:cs typeface="B Nazanin" pitchFamily="2" charset="-78"/>
              </a:rPr>
              <a:t>مي‌کنند.</a:t>
            </a:r>
            <a:endParaRPr lang="fa-IR" sz="1800" dirty="0">
              <a:cs typeface="B Nazanin" pitchFamily="2" charset="-78"/>
            </a:endParaRPr>
          </a:p>
          <a:p>
            <a:pPr lvl="1" algn="just" rtl="1">
              <a:buFont typeface="Arial" pitchFamily="34" charset="0"/>
              <a:buChar char="•"/>
            </a:pPr>
            <a:r>
              <a:rPr lang="fa-IR" sz="2100" dirty="0" smtClean="0">
                <a:cs typeface="B Nazanin" pitchFamily="2" charset="-78"/>
              </a:rPr>
              <a:t>سهام‌داران</a:t>
            </a:r>
            <a:r>
              <a:rPr lang="fa-IR" sz="2100" dirty="0">
                <a:cs typeface="B Nazanin" pitchFamily="2" charset="-78"/>
              </a:rPr>
              <a:t>، از جمله سهام‌داران نهادي، بايد بتوانند در مورد موضوعات مربوط به حقوق اساسي سهام‌داري خود چنان‌که در اصول حاضر تعريف شده‌اند، با يکديگر </a:t>
            </a:r>
            <a:r>
              <a:rPr lang="fa-IR" sz="2100" dirty="0" smtClean="0">
                <a:cs typeface="B Nazanin" pitchFamily="2" charset="-78"/>
              </a:rPr>
              <a:t>مشورت </a:t>
            </a:r>
            <a:r>
              <a:rPr lang="fa-IR" sz="2100" dirty="0">
                <a:cs typeface="B Nazanin" pitchFamily="2" charset="-78"/>
              </a:rPr>
              <a:t>کنند؛ مگر در موارد استثنايي که براي پيش‌گيري از سوء استفاده در نظر گرفته شده‌اند</a:t>
            </a:r>
            <a:r>
              <a:rPr lang="fa-IR" sz="2100" dirty="0" smtClean="0">
                <a:cs typeface="B Nazanin" pitchFamily="2" charset="-78"/>
              </a:rPr>
              <a:t>.</a:t>
            </a:r>
            <a:endParaRPr lang="en-US" sz="2100" dirty="0">
              <a:cs typeface="B Nazanin" pitchFamily="2" charset="-78"/>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20</a:t>
            </a:fld>
            <a:endParaRPr lang="en-US" dirty="0"/>
          </a:p>
        </p:txBody>
      </p:sp>
      <p:sp>
        <p:nvSpPr>
          <p:cNvPr id="5" name="Footer Placeholder 4"/>
          <p:cNvSpPr>
            <a:spLocks noGrp="1"/>
          </p:cNvSpPr>
          <p:nvPr>
            <p:ph type="ftr" sz="quarter" idx="11"/>
          </p:nvPr>
        </p:nvSpPr>
        <p:spPr>
          <a:xfrm>
            <a:off x="2895600" y="6492875"/>
            <a:ext cx="3352801" cy="365125"/>
          </a:xfrm>
        </p:spPr>
        <p:txBody>
          <a:bodyPr/>
          <a:lstStyle/>
          <a:p>
            <a:pPr algn="ctr"/>
            <a:r>
              <a:rPr lang="fa-IR" dirty="0" smtClean="0"/>
              <a:t>حاکمیت شرکتی و سرمایه‌گذاران نهادی</a:t>
            </a:r>
            <a:endParaRPr lang="en-US" dirty="0"/>
          </a:p>
        </p:txBody>
      </p:sp>
    </p:spTree>
    <p:extLst>
      <p:ext uri="{BB962C8B-B14F-4D97-AF65-F5344CB8AC3E}">
        <p14:creationId xmlns:p14="http://schemas.microsoft.com/office/powerpoint/2010/main" val="1203727481"/>
      </p:ext>
    </p:extLst>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6512511" cy="685800"/>
          </a:xfrm>
        </p:spPr>
        <p:txBody>
          <a:bodyPr/>
          <a:lstStyle/>
          <a:p>
            <a:pPr marL="0" indent="0" rtl="1">
              <a:buNone/>
            </a:pPr>
            <a:r>
              <a:rPr lang="fa-IR"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سرمايه‌گذاران نهادي در گزارش </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OECD</a:t>
            </a:r>
            <a: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
            </a:r>
            <a:br>
              <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br>
            <a:endParaRPr lang="en-US" sz="3200" dirty="0"/>
          </a:p>
        </p:txBody>
      </p:sp>
      <p:sp>
        <p:nvSpPr>
          <p:cNvPr id="3" name="Content Placeholder 2"/>
          <p:cNvSpPr>
            <a:spLocks noGrp="1"/>
          </p:cNvSpPr>
          <p:nvPr>
            <p:ph sz="quarter" idx="13"/>
          </p:nvPr>
        </p:nvSpPr>
        <p:spPr>
          <a:xfrm>
            <a:off x="609600" y="1874520"/>
            <a:ext cx="7924800" cy="3230880"/>
          </a:xfrm>
        </p:spPr>
        <p:txBody>
          <a:bodyPr>
            <a:normAutofit/>
          </a:bodyPr>
          <a:lstStyle/>
          <a:p>
            <a:pPr lvl="0" algn="just" rtl="1">
              <a:buFont typeface="Wingdings" pitchFamily="2" charset="2"/>
              <a:buChar char="v"/>
            </a:pPr>
            <a:r>
              <a:rPr lang="en-US" sz="1800" b="1" dirty="0" smtClean="0">
                <a:cs typeface="B Nazanin" pitchFamily="2" charset="-78"/>
              </a:rPr>
              <a:t> </a:t>
            </a:r>
            <a:r>
              <a:rPr lang="fa-IR" sz="1800" b="1" dirty="0" smtClean="0">
                <a:cs typeface="B Nazanin" pitchFamily="2" charset="-78"/>
              </a:rPr>
              <a:t>سرمايه‌گذاران </a:t>
            </a:r>
            <a:r>
              <a:rPr lang="fa-IR" sz="1800" b="1" dirty="0">
                <a:cs typeface="B Nazanin" pitchFamily="2" charset="-78"/>
              </a:rPr>
              <a:t>نهادي و مشاوران آن‌ها بايد در هنگام ارزيابي قراردادهاي حاکميتي شرکت، خصوصا قراردادهاي مربوط به ساختار هيأت مديره و حق‌الزحمه، به تمام عوامل مربوط که به استحضارشان رسيده است، توجه لازم را مبذول دارند</a:t>
            </a:r>
            <a:r>
              <a:rPr lang="fa-IR" sz="1800" b="1" dirty="0" smtClean="0">
                <a:cs typeface="B Nazanin" pitchFamily="2" charset="-78"/>
              </a:rPr>
              <a:t>.</a:t>
            </a:r>
            <a:endParaRPr lang="en-US" sz="1800" b="1" dirty="0" smtClean="0">
              <a:cs typeface="B Nazanin" pitchFamily="2" charset="-78"/>
            </a:endParaRPr>
          </a:p>
          <a:p>
            <a:pPr lvl="0" algn="just" rtl="1">
              <a:buFont typeface="Wingdings" pitchFamily="2" charset="2"/>
              <a:buChar char="v"/>
            </a:pPr>
            <a:endParaRPr lang="en-US" sz="1800" b="1" dirty="0">
              <a:cs typeface="B Nazanin" pitchFamily="2" charset="-78"/>
            </a:endParaRPr>
          </a:p>
          <a:p>
            <a:pPr lvl="0" algn="just" rtl="1">
              <a:buFont typeface="Wingdings" pitchFamily="2" charset="2"/>
              <a:buChar char="v"/>
            </a:pPr>
            <a:r>
              <a:rPr lang="en-US" sz="1800" b="1" dirty="0" smtClean="0">
                <a:cs typeface="B Nazanin" pitchFamily="2" charset="-78"/>
              </a:rPr>
              <a:t> </a:t>
            </a:r>
            <a:r>
              <a:rPr lang="fa-IR" sz="1800" b="1" dirty="0" smtClean="0">
                <a:cs typeface="B Nazanin" pitchFamily="2" charset="-78"/>
              </a:rPr>
              <a:t>سهام‌داران </a:t>
            </a:r>
            <a:r>
              <a:rPr lang="fa-IR" sz="1800" b="1" dirty="0">
                <a:cs typeface="B Nazanin" pitchFamily="2" charset="-78"/>
              </a:rPr>
              <a:t>نهادي مسوليت دارند که با تعمق و تفکر از حق رأي خود دفاع کنند</a:t>
            </a:r>
            <a:r>
              <a:rPr lang="fa-IR" sz="1800" b="1" dirty="0" smtClean="0">
                <a:cs typeface="B Nazanin" pitchFamily="2" charset="-78"/>
              </a:rPr>
              <a:t>.</a:t>
            </a:r>
            <a:endParaRPr lang="en-US" sz="1800" b="1" dirty="0" smtClean="0">
              <a:cs typeface="B Nazanin" pitchFamily="2" charset="-78"/>
            </a:endParaRPr>
          </a:p>
          <a:p>
            <a:pPr lvl="0" algn="just" rtl="1">
              <a:buFont typeface="Wingdings" pitchFamily="2" charset="2"/>
              <a:buChar char="v"/>
            </a:pPr>
            <a:endParaRPr lang="en-US" sz="1800" b="1" dirty="0">
              <a:cs typeface="B Nazanin" pitchFamily="2" charset="-78"/>
            </a:endParaRPr>
          </a:p>
          <a:p>
            <a:pPr lvl="0" algn="just" rtl="1">
              <a:buFont typeface="Wingdings" pitchFamily="2" charset="2"/>
              <a:buChar char="v"/>
            </a:pPr>
            <a:r>
              <a:rPr lang="en-US" sz="1800" b="1" dirty="0" smtClean="0">
                <a:cs typeface="B Nazanin" pitchFamily="2" charset="-78"/>
              </a:rPr>
              <a:t> </a:t>
            </a:r>
            <a:r>
              <a:rPr lang="fa-IR" sz="1800" b="1" dirty="0" smtClean="0">
                <a:cs typeface="B Nazanin" pitchFamily="2" charset="-78"/>
              </a:rPr>
              <a:t>سهام‌داران </a:t>
            </a:r>
            <a:r>
              <a:rPr lang="fa-IR" sz="1800" b="1" dirty="0">
                <a:cs typeface="B Nazanin" pitchFamily="2" charset="-78"/>
              </a:rPr>
              <a:t>اقليت بايد در مقابل اقدامات تجاوزگرانه که از سوي يا به نفع سهام‌داران کنترلي چه به صورت مستقيم و چه غير مستقيم انجام مي‌پذيرد حفاظت شوند و بايد به وسايل موثر جبران خسارت دسترسي داشته باشند.</a:t>
            </a:r>
            <a:endParaRPr lang="en-US" sz="1800" b="1" dirty="0">
              <a:cs typeface="B Nazanin" pitchFamily="2" charset="-78"/>
            </a:endParaRPr>
          </a:p>
          <a:p>
            <a:pPr marL="45720" indent="0" algn="just" rtl="1">
              <a:buNone/>
            </a:pPr>
            <a:endParaRPr lang="en-US" sz="1800" dirty="0">
              <a:cs typeface="B Nazanin" pitchFamily="2" charset="-78"/>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21</a:t>
            </a:fld>
            <a:endParaRPr lang="en-US" dirty="0"/>
          </a:p>
        </p:txBody>
      </p:sp>
      <p:sp>
        <p:nvSpPr>
          <p:cNvPr id="5" name="Footer Placeholder 4"/>
          <p:cNvSpPr>
            <a:spLocks noGrp="1"/>
          </p:cNvSpPr>
          <p:nvPr>
            <p:ph type="ftr" sz="quarter" idx="11"/>
          </p:nvPr>
        </p:nvSpPr>
        <p:spPr>
          <a:xfrm>
            <a:off x="2895599" y="6492875"/>
            <a:ext cx="3352801" cy="365125"/>
          </a:xfrm>
        </p:spPr>
        <p:txBody>
          <a:bodyPr/>
          <a:lstStyle/>
          <a:p>
            <a:pPr algn="ctr"/>
            <a:r>
              <a:rPr lang="fa-IR" dirty="0" smtClean="0"/>
              <a:t>حاکمیت شرکتی و سرمایه‌گذاران نهادی</a:t>
            </a:r>
            <a:endParaRPr lang="en-US" dirty="0"/>
          </a:p>
        </p:txBody>
      </p:sp>
    </p:spTree>
    <p:extLst>
      <p:ext uri="{BB962C8B-B14F-4D97-AF65-F5344CB8AC3E}">
        <p14:creationId xmlns:p14="http://schemas.microsoft.com/office/powerpoint/2010/main" val="2356944058"/>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28600"/>
            <a:ext cx="2895600" cy="809432"/>
          </a:xfrm>
        </p:spPr>
        <p:txBody>
          <a:bodyPr/>
          <a:lstStyle/>
          <a:p>
            <a:pPr marL="0" indent="0" rtl="1">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درپایان . . .</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457200" y="1066800"/>
            <a:ext cx="8229600" cy="4572000"/>
          </a:xfrm>
        </p:spPr>
        <p:txBody>
          <a:bodyPr>
            <a:noAutofit/>
          </a:bodyPr>
          <a:lstStyle/>
          <a:p>
            <a:pPr marL="45720" indent="0" algn="just" rtl="1">
              <a:lnSpc>
                <a:spcPct val="120000"/>
              </a:lnSpc>
              <a:buNone/>
            </a:pPr>
            <a:r>
              <a:rPr lang="fa-IR" sz="2000" b="1" dirty="0">
                <a:solidFill>
                  <a:srgbClr val="002060"/>
                </a:solidFill>
                <a:cs typeface="B Nazanin" pitchFamily="2" charset="-78"/>
              </a:rPr>
              <a:t>1-</a:t>
            </a:r>
            <a:r>
              <a:rPr lang="fa-IR" sz="2000" dirty="0" smtClean="0">
                <a:solidFill>
                  <a:srgbClr val="002060"/>
                </a:solidFill>
                <a:cs typeface="B Nazanin" pitchFamily="2" charset="-78"/>
              </a:rPr>
              <a:t> ارائه یک نسخه واحد برای حاکمیت شرکتی در همه کشورها قابل تجویز نیست.</a:t>
            </a:r>
          </a:p>
          <a:p>
            <a:pPr marL="45720" indent="0" algn="just" rtl="1">
              <a:lnSpc>
                <a:spcPct val="120000"/>
              </a:lnSpc>
              <a:buNone/>
            </a:pPr>
            <a:r>
              <a:rPr lang="fa-IR" sz="2000" dirty="0" smtClean="0">
                <a:solidFill>
                  <a:srgbClr val="002060"/>
                </a:solidFill>
                <a:cs typeface="B Nazanin" pitchFamily="2" charset="-78"/>
              </a:rPr>
              <a:t>2- شرکت‌هاي فعال در كشورهايي كه سيستم قانوني ضعيفي‌دارند از‌ رتبه حاكميت‌شركتي پايين‌تري برخوردارند.</a:t>
            </a:r>
          </a:p>
          <a:p>
            <a:pPr lvl="0" algn="just" rtl="1">
              <a:lnSpc>
                <a:spcPct val="120000"/>
              </a:lnSpc>
              <a:buNone/>
            </a:pPr>
            <a:r>
              <a:rPr lang="fa-IR" sz="2000" dirty="0" smtClean="0">
                <a:solidFill>
                  <a:srgbClr val="002060"/>
                </a:solidFill>
                <a:cs typeface="B Nazanin" pitchFamily="2" charset="-78"/>
              </a:rPr>
              <a:t>3- حاكميت شركتي در سطح شركت با متغيرهاي مربوط به ميزان اطلاعات نامتقارن و نقايص قراردادها در شركت رابطه دارد.</a:t>
            </a:r>
            <a:endParaRPr lang="en-US" sz="2000" dirty="0" smtClean="0">
              <a:solidFill>
                <a:srgbClr val="002060"/>
              </a:solidFill>
              <a:cs typeface="B Nazanin" pitchFamily="2" charset="-78"/>
            </a:endParaRPr>
          </a:p>
          <a:p>
            <a:pPr marL="45720" lvl="0" indent="0" algn="just" rtl="1">
              <a:lnSpc>
                <a:spcPct val="120000"/>
              </a:lnSpc>
              <a:buNone/>
            </a:pPr>
            <a:r>
              <a:rPr lang="fa-IR" sz="2000" dirty="0" smtClean="0">
                <a:solidFill>
                  <a:srgbClr val="002060"/>
                </a:solidFill>
                <a:cs typeface="B Nazanin" pitchFamily="2" charset="-78"/>
              </a:rPr>
              <a:t>4- بیشتر تحقیقات به این نتیجه رسیدند که در شرکت‌های سهامی عام حاكميت شركتي مطلوب با ارزش بازار و نتايج عملياتي شركت همبستگي دارد.</a:t>
            </a:r>
          </a:p>
          <a:p>
            <a:pPr algn="just" rtl="1">
              <a:lnSpc>
                <a:spcPct val="120000"/>
              </a:lnSpc>
              <a:buNone/>
            </a:pPr>
            <a:r>
              <a:rPr lang="fa-IR" sz="2000" dirty="0" smtClean="0">
                <a:solidFill>
                  <a:srgbClr val="002060"/>
                </a:solidFill>
                <a:cs typeface="B Nazanin" pitchFamily="2" charset="-78"/>
              </a:rPr>
              <a:t>5- در برخي کشورها سرمايه‌گذاران نهادي باعث تغيير  حاکميت شرکتي و آزادسازي مالي شده‌اند، در ديگر کشورها مالکيت نهادي تحت تاثير اعمال شرکت‌ها و محيط قانون‌گذاري بوده است.</a:t>
            </a:r>
          </a:p>
          <a:p>
            <a:pPr algn="just" rtl="1">
              <a:lnSpc>
                <a:spcPct val="120000"/>
              </a:lnSpc>
              <a:buNone/>
            </a:pPr>
            <a:r>
              <a:rPr lang="fa-IR" sz="2000" dirty="0" smtClean="0">
                <a:solidFill>
                  <a:srgbClr val="002060"/>
                </a:solidFill>
                <a:cs typeface="B Nazanin" pitchFamily="2" charset="-78"/>
              </a:rPr>
              <a:t>6- به نظر می‌رسد که سرمایه‌گذاران نهادی تحت کنترل نهاد حاکمیت در بهبود عملکرد تاثیر کمتری دارند.</a:t>
            </a:r>
          </a:p>
          <a:p>
            <a:pPr algn="just" rtl="1">
              <a:lnSpc>
                <a:spcPct val="120000"/>
              </a:lnSpc>
              <a:buNone/>
            </a:pPr>
            <a:r>
              <a:rPr lang="fa-IR" sz="2000" dirty="0" smtClean="0">
                <a:solidFill>
                  <a:srgbClr val="002060"/>
                </a:solidFill>
                <a:cs typeface="B Nazanin" pitchFamily="2" charset="-78"/>
              </a:rPr>
              <a:t>7- نقش انتقال اطلاعاتی سرمایه‌گذاران نهادی هم به اندازه نقش نظارتی آن‌ها مهم و در شفاف سازی بازار موثر است.</a:t>
            </a:r>
            <a:endParaRPr lang="en-US" sz="2000" dirty="0" smtClean="0">
              <a:solidFill>
                <a:srgbClr val="002060"/>
              </a:solidFill>
              <a:cs typeface="B Nazanin" pitchFamily="2" charset="-78"/>
            </a:endParaRPr>
          </a:p>
          <a:p>
            <a:pPr marL="45720" indent="0" algn="just" rtl="1">
              <a:buNone/>
            </a:pPr>
            <a:endParaRPr lang="en-US" sz="1800" dirty="0" smtClean="0">
              <a:latin typeface="Times New Roman"/>
              <a:ea typeface="MS Mincho"/>
              <a:cs typeface="B Nazanin"/>
            </a:endParaRPr>
          </a:p>
          <a:p>
            <a:pPr marL="45720" indent="0" algn="just" rtl="1">
              <a:buNone/>
            </a:pPr>
            <a:endParaRPr lang="en-US" sz="2000" dirty="0">
              <a:solidFill>
                <a:srgbClr val="002060"/>
              </a:solidFill>
              <a:cs typeface="B Nazanin" pitchFamily="2" charset="-78"/>
            </a:endParaRPr>
          </a:p>
        </p:txBody>
      </p:sp>
      <p:sp>
        <p:nvSpPr>
          <p:cNvPr id="4"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22</a:t>
            </a:fld>
            <a:endParaRPr lang="en-US" dirty="0"/>
          </a:p>
        </p:txBody>
      </p:sp>
      <p:sp>
        <p:nvSpPr>
          <p:cNvPr id="5" name="Footer Placeholder 4"/>
          <p:cNvSpPr>
            <a:spLocks noGrp="1"/>
          </p:cNvSpPr>
          <p:nvPr>
            <p:ph type="ftr" sz="quarter" idx="11"/>
          </p:nvPr>
        </p:nvSpPr>
        <p:spPr>
          <a:xfrm>
            <a:off x="2895600" y="6492875"/>
            <a:ext cx="3352801" cy="365125"/>
          </a:xfrm>
        </p:spPr>
        <p:txBody>
          <a:bodyPr/>
          <a:lstStyle/>
          <a:p>
            <a:pPr algn="ctr"/>
            <a:r>
              <a:rPr lang="fa-IR" dirty="0" smtClean="0"/>
              <a:t>حاکمیت شرکتی و سرمایه‌گذاران نهادی</a:t>
            </a:r>
            <a:endParaRPr lang="en-US" dirty="0"/>
          </a:p>
        </p:txBody>
      </p:sp>
    </p:spTree>
    <p:extLst>
      <p:ext uri="{BB962C8B-B14F-4D97-AF65-F5344CB8AC3E}">
        <p14:creationId xmlns:p14="http://schemas.microsoft.com/office/powerpoint/2010/main" val="42933852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a-IR" smtClean="0"/>
              <a:t>حاکمیت شرکتی و سرمایه‌گذاران نهادی</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Title 3"/>
          <p:cNvSpPr>
            <a:spLocks noGrp="1"/>
          </p:cNvSpPr>
          <p:nvPr>
            <p:ph type="title"/>
          </p:nvPr>
        </p:nvSpPr>
        <p:spPr>
          <a:xfrm>
            <a:off x="2382544" y="115072"/>
            <a:ext cx="6512511" cy="1143000"/>
          </a:xfrm>
        </p:spPr>
        <p:txBody>
          <a:bodyPr/>
          <a:lstStyle/>
          <a:p>
            <a:pPr marL="0" indent="0" algn="just" rtl="1">
              <a:buNone/>
            </a:pPr>
            <a:r>
              <a:rPr lang="fa-IR"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فکر</a:t>
            </a:r>
            <a:r>
              <a:rPr lang="fa-IR" sz="4800" dirty="0" smtClean="0"/>
              <a:t> </a:t>
            </a:r>
            <a:r>
              <a:rPr lang="fa-IR"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کنیم (تمرین)</a:t>
            </a:r>
            <a:endParaRPr lang="fa-IR"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5" name="Content Placeholder 4"/>
          <p:cNvSpPr>
            <a:spLocks noGrp="1"/>
          </p:cNvSpPr>
          <p:nvPr>
            <p:ph sz="quarter" idx="13"/>
          </p:nvPr>
        </p:nvSpPr>
        <p:spPr>
          <a:xfrm>
            <a:off x="304800" y="1371600"/>
            <a:ext cx="8590255" cy="4309496"/>
          </a:xfrm>
        </p:spPr>
        <p:txBody>
          <a:bodyPr>
            <a:normAutofit fontScale="85000" lnSpcReduction="10000"/>
          </a:bodyPr>
          <a:lstStyle/>
          <a:p>
            <a:pPr algn="r" rtl="1"/>
            <a:r>
              <a:rPr lang="fa-IR" sz="2800" dirty="0" smtClean="0"/>
              <a:t> </a:t>
            </a:r>
            <a:r>
              <a:rPr lang="fa-IR" sz="2800" dirty="0">
                <a:solidFill>
                  <a:srgbClr val="002060"/>
                </a:solidFill>
                <a:cs typeface="B Nazanin" pitchFamily="2" charset="-78"/>
              </a:rPr>
              <a:t>آیا حاکمیت شرکتی و عملکرد شرکت‌ها با هم رابطه دارند؟ این رابطه چگونه است؟</a:t>
            </a:r>
          </a:p>
          <a:p>
            <a:pPr algn="r" rtl="1"/>
            <a:endParaRPr lang="fa-IR" sz="2800" dirty="0">
              <a:solidFill>
                <a:srgbClr val="002060"/>
              </a:solidFill>
              <a:cs typeface="B Nazanin" pitchFamily="2" charset="-78"/>
            </a:endParaRPr>
          </a:p>
          <a:p>
            <a:pPr algn="r" rtl="1"/>
            <a:r>
              <a:rPr lang="fa-IR" sz="2800" dirty="0" smtClean="0">
                <a:solidFill>
                  <a:srgbClr val="002060"/>
                </a:solidFill>
                <a:cs typeface="B Nazanin" pitchFamily="2" charset="-78"/>
              </a:rPr>
              <a:t> آیا </a:t>
            </a:r>
            <a:r>
              <a:rPr lang="fa-IR" sz="2800" dirty="0">
                <a:solidFill>
                  <a:srgbClr val="002060"/>
                </a:solidFill>
                <a:cs typeface="B Nazanin" pitchFamily="2" charset="-78"/>
              </a:rPr>
              <a:t>حاکمیت شرکتی و تقارن اطلاعاتی با هم رابطه دارند؟</a:t>
            </a:r>
          </a:p>
          <a:p>
            <a:pPr algn="r" rtl="1"/>
            <a:endParaRPr lang="fa-IR" sz="2800" dirty="0">
              <a:solidFill>
                <a:srgbClr val="002060"/>
              </a:solidFill>
              <a:cs typeface="B Nazanin" pitchFamily="2" charset="-78"/>
            </a:endParaRPr>
          </a:p>
          <a:p>
            <a:pPr algn="r" rtl="1"/>
            <a:r>
              <a:rPr lang="fa-IR" sz="2800" dirty="0" smtClean="0">
                <a:solidFill>
                  <a:srgbClr val="002060"/>
                </a:solidFill>
                <a:cs typeface="B Nazanin" pitchFamily="2" charset="-78"/>
              </a:rPr>
              <a:t> رابطه </a:t>
            </a:r>
            <a:r>
              <a:rPr lang="fa-IR" sz="2800" dirty="0">
                <a:solidFill>
                  <a:srgbClr val="002060"/>
                </a:solidFill>
                <a:cs typeface="B Nazanin" pitchFamily="2" charset="-78"/>
              </a:rPr>
              <a:t>حاکمیت شرکتی و مسئولیت اجتماعی چگونه است</a:t>
            </a:r>
            <a:r>
              <a:rPr lang="fa-IR" sz="2800" dirty="0" smtClean="0">
                <a:solidFill>
                  <a:srgbClr val="002060"/>
                </a:solidFill>
                <a:cs typeface="B Nazanin" pitchFamily="2" charset="-78"/>
              </a:rPr>
              <a:t>؟</a:t>
            </a:r>
            <a:endParaRPr lang="fa-IR" sz="2800" dirty="0" smtClean="0"/>
          </a:p>
          <a:p>
            <a:pPr algn="r" rtl="1"/>
            <a:endParaRPr lang="fa-IR" sz="2800" dirty="0">
              <a:solidFill>
                <a:srgbClr val="002060"/>
              </a:solidFill>
              <a:cs typeface="B Nazanin" pitchFamily="2" charset="-78"/>
            </a:endParaRPr>
          </a:p>
          <a:p>
            <a:pPr algn="r" rtl="1"/>
            <a:r>
              <a:rPr lang="fa-IR" sz="2800" dirty="0" smtClean="0">
                <a:solidFill>
                  <a:srgbClr val="002060"/>
                </a:solidFill>
                <a:cs typeface="B Nazanin" pitchFamily="2" charset="-78"/>
              </a:rPr>
              <a:t> حاکمیت </a:t>
            </a:r>
            <a:r>
              <a:rPr lang="fa-IR" sz="2800" dirty="0" smtClean="0">
                <a:solidFill>
                  <a:srgbClr val="002060"/>
                </a:solidFill>
                <a:cs typeface="B Nazanin" pitchFamily="2" charset="-78"/>
              </a:rPr>
              <a:t>شرکتی در شرکت‌های سهامی عام و سهامی خاص چه تفاوت‌هایی دارد</a:t>
            </a:r>
            <a:r>
              <a:rPr lang="fa-IR" sz="2800" dirty="0" smtClean="0">
                <a:solidFill>
                  <a:srgbClr val="002060"/>
                </a:solidFill>
                <a:cs typeface="B Nazanin" pitchFamily="2" charset="-78"/>
              </a:rPr>
              <a:t>؟</a:t>
            </a:r>
          </a:p>
          <a:p>
            <a:pPr algn="r" rtl="1"/>
            <a:endParaRPr lang="fa-IR" sz="2800" dirty="0">
              <a:solidFill>
                <a:srgbClr val="002060"/>
              </a:solidFill>
              <a:cs typeface="B Nazanin" pitchFamily="2" charset="-78"/>
            </a:endParaRPr>
          </a:p>
          <a:p>
            <a:pPr algn="r" rtl="1"/>
            <a:r>
              <a:rPr lang="fa-IR" sz="2800" dirty="0" smtClean="0">
                <a:solidFill>
                  <a:srgbClr val="002060"/>
                </a:solidFill>
                <a:cs typeface="B Nazanin" pitchFamily="2" charset="-78"/>
              </a:rPr>
              <a:t> نظر شما درباره آیین‌نامه نظام راهبری شرکتی شرکت بورس اوراق بهادار تهران چیست؟</a:t>
            </a:r>
            <a:endParaRPr lang="fa-IR" sz="2800" dirty="0" smtClean="0">
              <a:solidFill>
                <a:srgbClr val="002060"/>
              </a:solidFill>
              <a:cs typeface="B Nazanin" pitchFamily="2" charset="-78"/>
            </a:endParaRPr>
          </a:p>
          <a:p>
            <a:pPr algn="r" rtl="1"/>
            <a:endParaRPr lang="fa-IR" sz="2800" dirty="0">
              <a:solidFill>
                <a:srgbClr val="002060"/>
              </a:solidFill>
              <a:cs typeface="B Nazanin" pitchFamily="2" charset="-78"/>
            </a:endParaRPr>
          </a:p>
          <a:p>
            <a:pPr algn="r" rtl="1"/>
            <a:endParaRPr lang="fa-IR" sz="2800" dirty="0">
              <a:solidFill>
                <a:srgbClr val="002060"/>
              </a:solidFill>
              <a:cs typeface="B Nazanin" pitchFamily="2" charset="-78"/>
            </a:endParaRPr>
          </a:p>
        </p:txBody>
      </p:sp>
    </p:spTree>
    <p:extLst>
      <p:ext uri="{BB962C8B-B14F-4D97-AF65-F5344CB8AC3E}">
        <p14:creationId xmlns:p14="http://schemas.microsoft.com/office/powerpoint/2010/main" val="920562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a-IR" smtClean="0"/>
              <a:t>حاکمیت شرکتی و سرمایه‌گذاران نهادی</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Title 3"/>
          <p:cNvSpPr>
            <a:spLocks noGrp="1"/>
          </p:cNvSpPr>
          <p:nvPr>
            <p:ph type="title"/>
          </p:nvPr>
        </p:nvSpPr>
        <p:spPr>
          <a:xfrm>
            <a:off x="609600" y="301388"/>
            <a:ext cx="8534400" cy="1143000"/>
          </a:xfrm>
        </p:spPr>
        <p:txBody>
          <a:bodyPr/>
          <a:lstStyle/>
          <a:p>
            <a:pPr marL="0" indent="0">
              <a:buNone/>
            </a:pPr>
            <a:r>
              <a:rPr lang="fa-IR"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حاکمیت شرکتی و مسئولیت اجتماعی</a:t>
            </a:r>
          </a:p>
        </p:txBody>
      </p:sp>
      <p:sp>
        <p:nvSpPr>
          <p:cNvPr id="5" name="Content Placeholder 4"/>
          <p:cNvSpPr>
            <a:spLocks noGrp="1"/>
          </p:cNvSpPr>
          <p:nvPr>
            <p:ph sz="quarter" idx="13"/>
          </p:nvPr>
        </p:nvSpPr>
        <p:spPr>
          <a:xfrm>
            <a:off x="609600" y="1676400"/>
            <a:ext cx="8458200" cy="4267200"/>
          </a:xfrm>
        </p:spPr>
        <p:txBody>
          <a:bodyPr>
            <a:normAutofit/>
          </a:bodyPr>
          <a:lstStyle/>
          <a:p>
            <a:pPr algn="just" rtl="1">
              <a:buFont typeface="Wingdings" panose="05000000000000000000" pitchFamily="2" charset="2"/>
              <a:buChar char="ü"/>
              <a:defRPr/>
            </a:pPr>
            <a:r>
              <a:rPr lang="fa-IR" dirty="0" smtClean="0">
                <a:cs typeface="B Zar" panose="00000400000000000000" pitchFamily="2" charset="-78"/>
              </a:rPr>
              <a:t>ممکن </a:t>
            </a:r>
            <a:r>
              <a:rPr lang="fa-IR" dirty="0">
                <a:cs typeface="B Zar" panose="00000400000000000000" pitchFamily="2" charset="-78"/>
              </a:rPr>
              <a:t>است مسئولیت اجتماعی با حاکمیت شرکتی همبستگی منفی داشته باشند .فعالیت‌های مسئولیت اجتماعی ممکن است با نگهداری وجه نقد همبستگی مثبت داشته باشد زیرا مدیران تثبیت‌شده در شرکت‌ها تمایل به انباشت وجه نقد دارند. (جنسن 1986) و برای رسیدن به منافع خود در فعالیت‌های اجتماعی شرکت </a:t>
            </a:r>
            <a:r>
              <a:rPr lang="fa-IR" dirty="0" smtClean="0">
                <a:cs typeface="B Zar" panose="00000400000000000000" pitchFamily="2" charset="-78"/>
              </a:rPr>
              <a:t>می‌کنند </a:t>
            </a:r>
            <a:r>
              <a:rPr lang="fa-IR" dirty="0">
                <a:cs typeface="B Zar" panose="00000400000000000000" pitchFamily="2" charset="-78"/>
              </a:rPr>
              <a:t>. (سروکا و تریبو، 2008). به‌طور خلاصه ، مطالعات در سال‌های اخیر نشان داده است که حاکمیت شرکتی با نگهداری وجه نقد ارتباط معکوس دارند .(دیتمار و مارت اسمیت، 2009)</a:t>
            </a:r>
            <a:r>
              <a:rPr lang="en-US" dirty="0">
                <a:cs typeface="B Zar" panose="00000400000000000000" pitchFamily="2" charset="-78"/>
              </a:rPr>
              <a:t>.</a:t>
            </a:r>
          </a:p>
          <a:p>
            <a:pPr algn="just" rtl="1">
              <a:buFont typeface="Wingdings" panose="05000000000000000000" pitchFamily="2" charset="2"/>
              <a:buChar char="ü"/>
              <a:defRPr/>
            </a:pPr>
            <a:r>
              <a:rPr lang="fa-IR" dirty="0">
                <a:cs typeface="B Zar" panose="00000400000000000000" pitchFamily="2" charset="-78"/>
              </a:rPr>
              <a:t>اگر مدیران تثبیت‌شده در شرکت‌ها علاقه به نگهداری جریان وجه نقد آزاد و فعالیت‌های مسئولیت اجتماعی داشته باشند، انتظار می‌رود سطح نگهداری وجه نقد و مسئولیت اجتماعی برای شرکت‌هایی با حاکمیت شرکتی قوی کاهش یابد.</a:t>
            </a:r>
            <a:endParaRPr lang="en-US" dirty="0">
              <a:cs typeface="B Zar" panose="00000400000000000000" pitchFamily="2" charset="-78"/>
            </a:endParaRPr>
          </a:p>
          <a:p>
            <a:pPr marL="0" indent="0" algn="just" rtl="1">
              <a:buFontTx/>
              <a:buNone/>
              <a:defRPr/>
            </a:pPr>
            <a:r>
              <a:rPr lang="fa-IR" dirty="0">
                <a:solidFill>
                  <a:srgbClr val="FF0000"/>
                </a:solidFill>
                <a:cs typeface="B Zar" panose="00000400000000000000" pitchFamily="2" charset="-78"/>
              </a:rPr>
              <a:t>«شرکت‌ها با مسئولیت </a:t>
            </a:r>
            <a:r>
              <a:rPr lang="fa-IR">
                <a:solidFill>
                  <a:srgbClr val="FF0000"/>
                </a:solidFill>
                <a:cs typeface="B Zar" panose="00000400000000000000" pitchFamily="2" charset="-78"/>
              </a:rPr>
              <a:t>اجتماعی </a:t>
            </a:r>
            <a:r>
              <a:rPr lang="fa-IR" smtClean="0">
                <a:solidFill>
                  <a:srgbClr val="FF0000"/>
                </a:solidFill>
                <a:cs typeface="B Zar" panose="00000400000000000000" pitchFamily="2" charset="-78"/>
              </a:rPr>
              <a:t>پایین‌تر، </a:t>
            </a:r>
            <a:r>
              <a:rPr lang="fa-IR" dirty="0">
                <a:solidFill>
                  <a:srgbClr val="FF0000"/>
                </a:solidFill>
                <a:cs typeface="B Zar" panose="00000400000000000000" pitchFamily="2" charset="-78"/>
              </a:rPr>
              <a:t>حاکمیت شرکتی قوی و نگهداری وجه نقد کمتری دارند.»</a:t>
            </a:r>
            <a:endParaRPr lang="en-US" dirty="0">
              <a:solidFill>
                <a:srgbClr val="FF0000"/>
              </a:solidFill>
              <a:cs typeface="B Zar" panose="00000400000000000000" pitchFamily="2" charset="-78"/>
            </a:endParaRPr>
          </a:p>
          <a:p>
            <a:pPr algn="just"/>
            <a:endParaRPr lang="fa-IR" dirty="0"/>
          </a:p>
        </p:txBody>
      </p:sp>
    </p:spTree>
    <p:extLst>
      <p:ext uri="{BB962C8B-B14F-4D97-AF65-F5344CB8AC3E}">
        <p14:creationId xmlns:p14="http://schemas.microsoft.com/office/powerpoint/2010/main" val="3433367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sz="half" idx="1"/>
          </p:nvPr>
        </p:nvSpPr>
        <p:spPr>
          <a:xfrm>
            <a:off x="3428992" y="2628913"/>
            <a:ext cx="1857388" cy="1228715"/>
          </a:xfrm>
        </p:spPr>
        <p:txBody>
          <a:bodyPr>
            <a:normAutofit fontScale="92500"/>
          </a:bodyPr>
          <a:lstStyle/>
          <a:p>
            <a:pPr algn="ctr" rtl="1">
              <a:buFontTx/>
              <a:buNone/>
            </a:pPr>
            <a:r>
              <a:rPr lang="fa-IR" sz="6900" dirty="0">
                <a:cs typeface="B Nazanin" pitchFamily="2" charset="-78"/>
              </a:rPr>
              <a:t>سوال؟</a:t>
            </a:r>
          </a:p>
          <a:p>
            <a:pPr algn="ctr" rtl="1">
              <a:buFontTx/>
              <a:buNone/>
            </a:pPr>
            <a:endParaRPr lang="fa-IR" sz="6900" dirty="0">
              <a:cs typeface="B Nazanin" pitchFamily="2" charset="-78"/>
            </a:endParaRPr>
          </a:p>
          <a:p>
            <a:pPr algn="ctr" rtl="1">
              <a:buFontTx/>
              <a:buNone/>
            </a:pPr>
            <a:endParaRPr lang="fa-IR" sz="6900" dirty="0">
              <a:cs typeface="B Nazanin" pitchFamily="2" charset="-78"/>
            </a:endParaRPr>
          </a:p>
        </p:txBody>
      </p:sp>
      <p:pic>
        <p:nvPicPr>
          <p:cNvPr id="103428" name="Picture 4" descr="ist2_2228037_question_mark_box"/>
          <p:cNvPicPr>
            <a:picLocks noGrp="1" noChangeAspect="1" noChangeArrowheads="1"/>
          </p:cNvPicPr>
          <p:nvPr>
            <p:ph sz="half" idx="2"/>
          </p:nvPr>
        </p:nvPicPr>
        <p:blipFill>
          <a:blip r:embed="rId2"/>
          <a:srcRect/>
          <a:stretch>
            <a:fillRect/>
          </a:stretch>
        </p:blipFill>
        <p:spPr>
          <a:xfrm>
            <a:off x="3048000" y="1905000"/>
            <a:ext cx="2743200" cy="2743200"/>
          </a:xfrm>
          <a:noFill/>
          <a:ln/>
        </p:spPr>
      </p:pic>
      <p:sp>
        <p:nvSpPr>
          <p:cNvPr id="7" name="TextBox 6"/>
          <p:cNvSpPr txBox="1"/>
          <p:nvPr/>
        </p:nvSpPr>
        <p:spPr>
          <a:xfrm>
            <a:off x="2209800" y="5029200"/>
            <a:ext cx="4643599" cy="523220"/>
          </a:xfrm>
          <a:prstGeom prst="rect">
            <a:avLst/>
          </a:prstGeom>
          <a:noFill/>
        </p:spPr>
        <p:txBody>
          <a:bodyPr wrap="square" rtlCol="1">
            <a:spAutoFit/>
          </a:bodyPr>
          <a:lstStyle/>
          <a:p>
            <a:pPr algn="ctr"/>
            <a:r>
              <a:rPr lang="en-US" sz="2800" b="1" dirty="0" smtClean="0">
                <a:cs typeface="B Nazanin" pitchFamily="2" charset="-78"/>
              </a:rPr>
              <a:t>www.eslamibidgoli.com</a:t>
            </a:r>
            <a:r>
              <a:rPr lang="en-US" sz="2800" b="1" dirty="0" smtClean="0">
                <a:solidFill>
                  <a:srgbClr val="993366"/>
                </a:solidFill>
                <a:cs typeface="B Nazanin" pitchFamily="2" charset="-78"/>
              </a:rPr>
              <a:t> </a:t>
            </a:r>
          </a:p>
        </p:txBody>
      </p:sp>
      <p:sp>
        <p:nvSpPr>
          <p:cNvPr id="9" name="Slide Number Placeholder 3"/>
          <p:cNvSpPr>
            <a:spLocks noGrp="1"/>
          </p:cNvSpPr>
          <p:nvPr>
            <p:ph type="sldNum" sz="quarter" idx="12"/>
          </p:nvPr>
        </p:nvSpPr>
        <p:spPr>
          <a:xfrm>
            <a:off x="7315200" y="6492875"/>
            <a:ext cx="1828800" cy="365125"/>
          </a:xfrm>
        </p:spPr>
        <p:txBody>
          <a:bodyPr/>
          <a:lstStyle/>
          <a:p>
            <a:fld id="{B6F15528-21DE-4FAA-801E-634DDDAF4B2B}" type="slidenum">
              <a:rPr lang="en-US" smtClean="0"/>
              <a:pPr/>
              <a:t>25</a:t>
            </a:fld>
            <a:endParaRPr lang="en-US" dirty="0"/>
          </a:p>
        </p:txBody>
      </p:sp>
      <p:sp>
        <p:nvSpPr>
          <p:cNvPr id="10" name="Footer Placeholder 4"/>
          <p:cNvSpPr>
            <a:spLocks noGrp="1"/>
          </p:cNvSpPr>
          <p:nvPr>
            <p:ph type="ftr" sz="quarter" idx="11"/>
          </p:nvPr>
        </p:nvSpPr>
        <p:spPr>
          <a:xfrm>
            <a:off x="2895600" y="6492875"/>
            <a:ext cx="3352801" cy="365125"/>
          </a:xfrm>
        </p:spPr>
        <p:txBody>
          <a:bodyPr/>
          <a:lstStyle/>
          <a:p>
            <a:pPr algn="ctr"/>
            <a:r>
              <a:rPr lang="fa-IR" dirty="0" smtClean="0"/>
              <a:t>حاکمیت شرکتی و سرمایه‌گذاران نهادی</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xit" presetSubtype="16" fill="hold" nodeType="withEffect">
                                  <p:stCondLst>
                                    <p:cond delay="0"/>
                                  </p:stCondLst>
                                  <p:childTnLst>
                                    <p:animEffect transition="out" filter="diamond(in)">
                                      <p:cBhvr>
                                        <p:cTn id="6" dur="2000"/>
                                        <p:tgtEl>
                                          <p:spTgt spid="103428"/>
                                        </p:tgtEl>
                                      </p:cBhvr>
                                    </p:animEffect>
                                    <p:set>
                                      <p:cBhvr>
                                        <p:cTn id="7" dur="1" fill="hold">
                                          <p:stCondLst>
                                            <p:cond delay="1999"/>
                                          </p:stCondLst>
                                        </p:cTn>
                                        <p:tgtEl>
                                          <p:spTgt spid="103428"/>
                                        </p:tgtEl>
                                        <p:attrNameLst>
                                          <p:attrName>style.visibility</p:attrName>
                                        </p:attrNameLst>
                                      </p:cBhvr>
                                      <p:to>
                                        <p:strVal val="hidden"/>
                                      </p:to>
                                    </p:se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103427">
                                            <p:txEl>
                                              <p:pRg st="0" end="0"/>
                                            </p:txEl>
                                          </p:spTgt>
                                        </p:tgtEl>
                                        <p:attrNameLst>
                                          <p:attrName>style.visibility</p:attrName>
                                        </p:attrNameLst>
                                      </p:cBhvr>
                                      <p:to>
                                        <p:strVal val="visible"/>
                                      </p:to>
                                    </p:set>
                                    <p:anim calcmode="lin" valueType="num">
                                      <p:cBhvr additive="base">
                                        <p:cTn id="11" dur="5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pPr algn="ctr"/>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3</a:t>
            </a:fld>
            <a:endParaRPr lang="en-US" dirty="0"/>
          </a:p>
        </p:txBody>
      </p:sp>
      <p:sp>
        <p:nvSpPr>
          <p:cNvPr id="4" name="Title 3"/>
          <p:cNvSpPr>
            <a:spLocks noGrp="1"/>
          </p:cNvSpPr>
          <p:nvPr>
            <p:ph type="title"/>
          </p:nvPr>
        </p:nvSpPr>
        <p:spPr>
          <a:xfrm>
            <a:off x="1371600" y="0"/>
            <a:ext cx="6512511" cy="1143000"/>
          </a:xfrm>
        </p:spPr>
        <p:txBody>
          <a:bodyPr/>
          <a:lstStyle/>
          <a:p>
            <a:pPr algn="ctr" rtl="1">
              <a:buNone/>
            </a:pPr>
            <a:r>
              <a:rPr lang="fa-IR" dirty="0" smtClean="0">
                <a:cs typeface="B Nazanin" pitchFamily="2" charset="-78"/>
              </a:rPr>
              <a:t>نقشه تحقیق</a:t>
            </a:r>
            <a:endParaRPr lang="fa-IR" dirty="0">
              <a:cs typeface="B Nazanin" pitchFamily="2" charset="-78"/>
            </a:endParaRPr>
          </a:p>
        </p:txBody>
      </p:sp>
      <p:sp>
        <p:nvSpPr>
          <p:cNvPr id="5" name="Content Placeholder 4"/>
          <p:cNvSpPr>
            <a:spLocks noGrp="1"/>
          </p:cNvSpPr>
          <p:nvPr>
            <p:ph sz="quarter" idx="13"/>
          </p:nvPr>
        </p:nvSpPr>
        <p:spPr>
          <a:xfrm>
            <a:off x="2286000" y="914400"/>
            <a:ext cx="6400800" cy="5212080"/>
          </a:xfrm>
        </p:spPr>
        <p:txBody>
          <a:bodyPr>
            <a:noAutofit/>
          </a:bodyPr>
          <a:lstStyle/>
          <a:p>
            <a:pPr algn="r" rtl="1">
              <a:buFont typeface="Arial" pitchFamily="34" charset="0"/>
              <a:buChar char="•"/>
            </a:pPr>
            <a:r>
              <a:rPr lang="fa-IR" sz="2800" b="1" i="1" dirty="0" smtClean="0">
                <a:cs typeface="B Nazanin" pitchFamily="2" charset="-78"/>
              </a:rPr>
              <a:t>مدیریت مالی </a:t>
            </a:r>
          </a:p>
          <a:p>
            <a:pPr lvl="1" algn="r" rtl="1">
              <a:buFont typeface="Arial" pitchFamily="34" charset="0"/>
              <a:buChar char="•"/>
            </a:pPr>
            <a:r>
              <a:rPr lang="fa-IR" sz="2800" dirty="0" smtClean="0">
                <a:cs typeface="B Nazanin" pitchFamily="2" charset="-78"/>
              </a:rPr>
              <a:t>مدیریت مالی بنگاه (</a:t>
            </a:r>
            <a:r>
              <a:rPr lang="en-US" sz="2800" dirty="0" smtClean="0">
                <a:cs typeface="B Nazanin" pitchFamily="2" charset="-78"/>
              </a:rPr>
              <a:t>Corporate Finance</a:t>
            </a:r>
            <a:r>
              <a:rPr lang="fa-IR" sz="2800" dirty="0" smtClean="0">
                <a:cs typeface="B Nazanin" pitchFamily="2" charset="-78"/>
              </a:rPr>
              <a:t>)</a:t>
            </a:r>
          </a:p>
          <a:p>
            <a:pPr lvl="2" algn="r" rtl="1">
              <a:buFont typeface="Arial" pitchFamily="34" charset="0"/>
              <a:buChar char="•"/>
            </a:pPr>
            <a:r>
              <a:rPr lang="fa-IR" sz="2400" dirty="0" smtClean="0">
                <a:cs typeface="B Nazanin" pitchFamily="2" charset="-78"/>
              </a:rPr>
              <a:t>تصمیمات سرمایه‌گذاری</a:t>
            </a:r>
          </a:p>
          <a:p>
            <a:pPr lvl="2" algn="r" rtl="1">
              <a:buFont typeface="Arial" pitchFamily="34" charset="0"/>
              <a:buChar char="•"/>
            </a:pPr>
            <a:r>
              <a:rPr lang="fa-IR" sz="2400" dirty="0" smtClean="0">
                <a:cs typeface="B Nazanin" pitchFamily="2" charset="-78"/>
              </a:rPr>
              <a:t>ساختار سرمایه</a:t>
            </a:r>
          </a:p>
          <a:p>
            <a:pPr lvl="2" algn="r" rtl="1">
              <a:buFont typeface="Arial" pitchFamily="34" charset="0"/>
              <a:buChar char="•"/>
            </a:pPr>
            <a:r>
              <a:rPr lang="fa-IR" sz="2400" dirty="0" smtClean="0">
                <a:cs typeface="B Nazanin" pitchFamily="2" charset="-78"/>
              </a:rPr>
              <a:t>تقسیم سود</a:t>
            </a:r>
          </a:p>
          <a:p>
            <a:pPr lvl="2" algn="r" rtl="1">
              <a:buFont typeface="Arial" pitchFamily="34" charset="0"/>
              <a:buChar char="•"/>
            </a:pPr>
            <a:r>
              <a:rPr lang="fa-IR" sz="2400" dirty="0" smtClean="0">
                <a:cs typeface="B Nazanin" pitchFamily="2" charset="-78"/>
              </a:rPr>
              <a:t>مسئله نمایندگی</a:t>
            </a:r>
          </a:p>
          <a:p>
            <a:pPr lvl="3" algn="r" rtl="1">
              <a:buFont typeface="Arial" pitchFamily="34" charset="0"/>
              <a:buChar char="•"/>
            </a:pPr>
            <a:r>
              <a:rPr lang="fa-IR" sz="2000" dirty="0" smtClean="0">
                <a:cs typeface="B Nazanin" pitchFamily="2" charset="-78"/>
              </a:rPr>
              <a:t>حاکمیت شرکتی</a:t>
            </a:r>
          </a:p>
          <a:p>
            <a:pPr lvl="4" algn="r" rtl="1">
              <a:buFont typeface="Arial" pitchFamily="34" charset="0"/>
              <a:buChar char="•"/>
            </a:pPr>
            <a:r>
              <a:rPr lang="fa-IR" sz="1800" dirty="0" smtClean="0">
                <a:cs typeface="B Nazanin" pitchFamily="2" charset="-78"/>
              </a:rPr>
              <a:t>مالی رفتاری بنگاه</a:t>
            </a:r>
          </a:p>
          <a:p>
            <a:pPr lvl="4" algn="r" rtl="1">
              <a:buFont typeface="Arial" pitchFamily="34" charset="0"/>
              <a:buChar char="•"/>
            </a:pPr>
            <a:r>
              <a:rPr lang="fa-IR" sz="1800" dirty="0" smtClean="0">
                <a:cs typeface="B Nazanin" pitchFamily="2" charset="-78"/>
              </a:rPr>
              <a:t>تئوری بازی‌ها</a:t>
            </a:r>
          </a:p>
          <a:p>
            <a:pPr lvl="1" algn="r" rtl="1">
              <a:buFont typeface="Arial" pitchFamily="34" charset="0"/>
              <a:buChar char="•"/>
            </a:pPr>
            <a:r>
              <a:rPr lang="fa-IR" sz="2800" dirty="0" smtClean="0">
                <a:cs typeface="B Nazanin" pitchFamily="2" charset="-78"/>
              </a:rPr>
              <a:t>قیمت‌گذاری دارایی‌ها (</a:t>
            </a:r>
            <a:r>
              <a:rPr lang="en-US" sz="2800" dirty="0" smtClean="0">
                <a:cs typeface="B Nazanin" pitchFamily="2" charset="-78"/>
              </a:rPr>
              <a:t>Assets Pricing</a:t>
            </a:r>
            <a:r>
              <a:rPr lang="fa-IR" sz="2800" dirty="0" smtClean="0">
                <a:cs typeface="B Nazanin" pitchFamily="2" charset="-78"/>
              </a:rPr>
              <a:t>)</a:t>
            </a:r>
            <a:endParaRPr lang="fa-IR" sz="28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animEffect transition="in" filter="blinds(horizontal)">
                                      <p:cBhvr>
                                        <p:cTn id="13" dur="500"/>
                                        <p:tgtEl>
                                          <p:spTgt spid="5">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checkerboard(across)">
                                      <p:cBhvr>
                                        <p:cTn id="18" dur="500"/>
                                        <p:tgtEl>
                                          <p:spTgt spid="5">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heckerboard(across)">
                                      <p:cBhvr>
                                        <p:cTn id="21" dur="500"/>
                                        <p:tgtEl>
                                          <p:spTgt spid="5">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heckerboard(across)">
                                      <p:cBhvr>
                                        <p:cTn id="24" dur="500"/>
                                        <p:tgtEl>
                                          <p:spTgt spid="5">
                                            <p:txEl>
                                              <p:pRg st="4" end="4"/>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heckerboard(across)">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diamond(in)">
                                      <p:cBhvr>
                                        <p:cTn id="32" dur="2000"/>
                                        <p:tgtEl>
                                          <p:spTgt spid="5">
                                            <p:txEl>
                                              <p:pRg st="6" end="6"/>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diamond(in)">
                                      <p:cBhvr>
                                        <p:cTn id="35" dur="2000"/>
                                        <p:tgtEl>
                                          <p:spTgt spid="5">
                                            <p:txEl>
                                              <p:pRg st="7" end="7"/>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diamond(in)">
                                      <p:cBhvr>
                                        <p:cTn id="38"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6512511" cy="685800"/>
          </a:xfrm>
        </p:spPr>
        <p:txBody>
          <a:bodyPr/>
          <a:lstStyle/>
          <a:p>
            <a:pPr marL="0" indent="0">
              <a:buNone/>
            </a:pPr>
            <a:r>
              <a:rPr lang="fa-IR"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مفهوم حاکمیت شرکتی</a:t>
            </a:r>
            <a:endParaRPr lang="en-US" sz="3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914400" y="1143000"/>
            <a:ext cx="7467600" cy="4191000"/>
          </a:xfrm>
        </p:spPr>
        <p:txBody>
          <a:bodyPr>
            <a:normAutofit fontScale="77500" lnSpcReduction="20000"/>
          </a:bodyPr>
          <a:lstStyle/>
          <a:p>
            <a:pPr marL="45720" indent="0" algn="just" rtl="1">
              <a:buNone/>
            </a:pPr>
            <a:r>
              <a:rPr lang="en-US" sz="1800" b="1" u="sng" dirty="0">
                <a:cs typeface="B Nazanin" pitchFamily="2" charset="-78"/>
              </a:rPr>
              <a:t> </a:t>
            </a:r>
            <a:r>
              <a:rPr lang="fa-IR" sz="2100" b="1" u="sng" dirty="0">
                <a:cs typeface="B Nazanin" pitchFamily="2" charset="-78"/>
              </a:rPr>
              <a:t>گيلان و </a:t>
            </a:r>
            <a:r>
              <a:rPr lang="fa-IR" sz="2100" b="1" u="sng" dirty="0" smtClean="0">
                <a:cs typeface="B Nazanin" pitchFamily="2" charset="-78"/>
              </a:rPr>
              <a:t>استارکز</a:t>
            </a:r>
            <a:r>
              <a:rPr lang="en-US" sz="2100" b="1" dirty="0" smtClean="0">
                <a:cs typeface="B Nazanin" pitchFamily="2" charset="-78"/>
              </a:rPr>
              <a:t> </a:t>
            </a:r>
            <a:r>
              <a:rPr lang="en-US" sz="1900" b="1" u="sng" dirty="0" smtClean="0">
                <a:cs typeface="B Nazanin" pitchFamily="2" charset="-78"/>
              </a:rPr>
              <a:t>(</a:t>
            </a:r>
            <a:r>
              <a:rPr lang="en-US" sz="1900" b="1" u="sng" dirty="0" err="1" smtClean="0">
                <a:cs typeface="B Nazanin" pitchFamily="2" charset="-78"/>
              </a:rPr>
              <a:t>Gillan</a:t>
            </a:r>
            <a:r>
              <a:rPr lang="en-US" sz="1900" b="1" u="sng" dirty="0" smtClean="0">
                <a:cs typeface="B Nazanin" pitchFamily="2" charset="-78"/>
              </a:rPr>
              <a:t> </a:t>
            </a:r>
            <a:r>
              <a:rPr lang="en-US" sz="1900" b="1" u="sng" dirty="0">
                <a:cs typeface="B Nazanin" pitchFamily="2" charset="-78"/>
              </a:rPr>
              <a:t>and </a:t>
            </a:r>
            <a:r>
              <a:rPr lang="en-US" sz="1900" b="1" u="sng" dirty="0" smtClean="0">
                <a:cs typeface="B Nazanin" pitchFamily="2" charset="-78"/>
              </a:rPr>
              <a:t>Starks) </a:t>
            </a:r>
          </a:p>
          <a:p>
            <a:pPr marL="45720" indent="0" algn="just" rtl="1">
              <a:buNone/>
            </a:pPr>
            <a:r>
              <a:rPr lang="fa-IR" sz="2300" dirty="0" smtClean="0">
                <a:cs typeface="B Nazanin" pitchFamily="2" charset="-78"/>
              </a:rPr>
              <a:t>« سيستمي </a:t>
            </a:r>
            <a:r>
              <a:rPr lang="fa-IR" sz="2300" dirty="0">
                <a:cs typeface="B Nazanin" pitchFamily="2" charset="-78"/>
              </a:rPr>
              <a:t>از قوانين، مقررات و عواملي که عمليات را در يک شرکت کنترل </a:t>
            </a:r>
            <a:r>
              <a:rPr lang="fa-IR" sz="2300" dirty="0" smtClean="0">
                <a:cs typeface="B Nazanin" pitchFamily="2" charset="-78"/>
              </a:rPr>
              <a:t>مي‌کند».</a:t>
            </a:r>
          </a:p>
          <a:p>
            <a:pPr marL="45720" indent="0" algn="just" rtl="1">
              <a:buNone/>
            </a:pPr>
            <a:endParaRPr lang="fa-IR" sz="1300" dirty="0">
              <a:cs typeface="B Nazanin" pitchFamily="2" charset="-78"/>
            </a:endParaRPr>
          </a:p>
          <a:p>
            <a:pPr marL="45720" indent="0" algn="just" rtl="1">
              <a:buNone/>
            </a:pPr>
            <a:r>
              <a:rPr lang="fa-IR" sz="2100" b="1" u="sng" dirty="0">
                <a:cs typeface="B Nazanin" pitchFamily="2" charset="-78"/>
              </a:rPr>
              <a:t>ماتيسن (</a:t>
            </a:r>
            <a:r>
              <a:rPr lang="en-US" sz="1900" b="1" u="sng" dirty="0" err="1">
                <a:cs typeface="B Nazanin" pitchFamily="2" charset="-78"/>
              </a:rPr>
              <a:t>Mathiesen</a:t>
            </a:r>
            <a:r>
              <a:rPr lang="fa-IR" sz="2100" b="1" u="sng" dirty="0" smtClean="0">
                <a:cs typeface="B Nazanin" pitchFamily="2" charset="-78"/>
              </a:rPr>
              <a:t>)</a:t>
            </a:r>
          </a:p>
          <a:p>
            <a:pPr marL="45720" indent="0" algn="just" rtl="1">
              <a:buNone/>
            </a:pPr>
            <a:r>
              <a:rPr lang="fa-IR" sz="2300" dirty="0">
                <a:cs typeface="B Nazanin" pitchFamily="2" charset="-78"/>
              </a:rPr>
              <a:t>« بخشي از اقتصاد که به دنبال استفاده از شيوه‌هاي انگيزشي در زمينه مديريت شرکت‌ها با به‌کارگيري مکانيزم‌هاي انگيزشي مانند عقد قرارداد، تدوين قوانين </a:t>
            </a:r>
            <a:r>
              <a:rPr lang="fa-IR" sz="2300" dirty="0" smtClean="0">
                <a:cs typeface="B Nazanin" pitchFamily="2" charset="-78"/>
              </a:rPr>
              <a:t>و </a:t>
            </a:r>
            <a:r>
              <a:rPr lang="fa-IR" sz="2300" dirty="0">
                <a:cs typeface="B Nazanin" pitchFamily="2" charset="-78"/>
              </a:rPr>
              <a:t>مقررات و طراحي سازماني مي‌باشد</a:t>
            </a:r>
            <a:r>
              <a:rPr lang="fa-IR" sz="2300" dirty="0" smtClean="0">
                <a:cs typeface="B Nazanin" pitchFamily="2" charset="-78"/>
              </a:rPr>
              <a:t>». </a:t>
            </a:r>
          </a:p>
          <a:p>
            <a:pPr marL="45720" indent="0" algn="just" rtl="1">
              <a:buNone/>
            </a:pPr>
            <a:endParaRPr lang="fa-IR" sz="2100" dirty="0" smtClean="0">
              <a:cs typeface="B Nazanin" pitchFamily="2" charset="-78"/>
            </a:endParaRPr>
          </a:p>
          <a:p>
            <a:pPr marL="45720" indent="0" algn="just" rtl="1">
              <a:buNone/>
            </a:pPr>
            <a:r>
              <a:rPr lang="fa-IR" sz="2100" b="1" u="sng" dirty="0">
                <a:cs typeface="B Nazanin" pitchFamily="2" charset="-78"/>
              </a:rPr>
              <a:t>ايرج هشي</a:t>
            </a:r>
          </a:p>
          <a:p>
            <a:pPr marL="45720" indent="0" algn="just" rtl="1">
              <a:buNone/>
            </a:pPr>
            <a:r>
              <a:rPr lang="fa-IR" sz="2300" dirty="0">
                <a:cs typeface="B Nazanin" pitchFamily="2" charset="-78"/>
              </a:rPr>
              <a:t>«حاكميت شركتي مجموعه‌اي از قوانين و مكانيزم‌هاست كه رفتار شركت را اداره مي‌كند به گونه‌اي كه اطمينان حاصل شود سرمايه‌گذاران واعتباردهندگان از گزند سوء استفاده مديران و سهام‌داران عمده حفظ مي‌شوند و انگيزه كافي براي تامين مالي شركت‌ها دارند</a:t>
            </a:r>
            <a:r>
              <a:rPr lang="fa-IR" sz="2300" dirty="0" smtClean="0">
                <a:cs typeface="B Nazanin" pitchFamily="2" charset="-78"/>
              </a:rPr>
              <a:t>».</a:t>
            </a:r>
          </a:p>
          <a:p>
            <a:pPr marL="45720" indent="0" algn="just" rtl="1">
              <a:buNone/>
            </a:pPr>
            <a:endParaRPr lang="fa-IR" sz="2100" dirty="0" smtClean="0">
              <a:cs typeface="B Nazanin" pitchFamily="2" charset="-78"/>
            </a:endParaRPr>
          </a:p>
          <a:p>
            <a:pPr marL="45720" indent="0" algn="just" rtl="1">
              <a:buNone/>
            </a:pPr>
            <a:r>
              <a:rPr lang="en-US" sz="2100" b="1" u="sng" dirty="0" smtClean="0">
                <a:cs typeface="B Nazanin" pitchFamily="2" charset="-78"/>
              </a:rPr>
              <a:t>OECD</a:t>
            </a:r>
            <a:r>
              <a:rPr lang="fa-IR" sz="2100" b="1" u="sng" dirty="0" smtClean="0">
                <a:cs typeface="B Nazanin" pitchFamily="2" charset="-78"/>
              </a:rPr>
              <a:t>:</a:t>
            </a:r>
          </a:p>
          <a:p>
            <a:pPr marL="45720" indent="0" algn="just" rtl="1">
              <a:buNone/>
            </a:pPr>
            <a:r>
              <a:rPr lang="fa-IR" sz="2300" dirty="0" smtClean="0">
                <a:cs typeface="B Nazanin" pitchFamily="2" charset="-78"/>
              </a:rPr>
              <a:t>حاكميت شركتي همچنين ساختاري را فراهم مي‌كند كه از طريق آن اهداف شركت تنظيم مي‌شوند و روش‌هاي دست</a:t>
            </a:r>
            <a:r>
              <a:rPr lang="en-US" sz="2300" dirty="0" smtClean="0">
                <a:cs typeface="B Nazanin" pitchFamily="2" charset="-78"/>
              </a:rPr>
              <a:t>‌</a:t>
            </a:r>
            <a:r>
              <a:rPr lang="fa-IR" sz="2300" dirty="0" smtClean="0">
                <a:cs typeface="B Nazanin" pitchFamily="2" charset="-78"/>
              </a:rPr>
              <a:t>يابي به آن اهداف و نظارت برعملكرد تعيين مي‌گردند.</a:t>
            </a:r>
          </a:p>
          <a:p>
            <a:pPr marL="45720" indent="0" algn="just" rtl="1">
              <a:buNone/>
            </a:pPr>
            <a:endParaRPr lang="en-US" sz="1800" dirty="0">
              <a:cs typeface="B Nazanin" pitchFamily="2" charset="-78"/>
            </a:endParaRPr>
          </a:p>
        </p:txBody>
      </p:sp>
      <p:sp>
        <p:nvSpPr>
          <p:cNvPr id="5" name="Rectangle 4"/>
          <p:cNvSpPr/>
          <p:nvPr/>
        </p:nvSpPr>
        <p:spPr>
          <a:xfrm>
            <a:off x="1143000" y="5410200"/>
            <a:ext cx="6858000" cy="838200"/>
          </a:xfrm>
          <a:prstGeom prst="rect">
            <a:avLst/>
          </a:prstGeom>
          <a:ln w="28575">
            <a:solidFill>
              <a:schemeClr val="accent6">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r"/>
            <a:r>
              <a:rPr lang="ar-SA" dirty="0">
                <a:solidFill>
                  <a:schemeClr val="tx1">
                    <a:lumMod val="75000"/>
                    <a:lumOff val="25000"/>
                  </a:schemeClr>
                </a:solidFill>
                <a:cs typeface="B Nazanin" pitchFamily="2" charset="-78"/>
              </a:rPr>
              <a:t>حاکميت شرکتي به دنبال ارتقاي عدالت، شفافيت و مسوليت‌پذيري در شرکت مي‌باشد و عمدتا به رابطه بين شرکت و سهام‌داران و در سطح بالاتر به رابطه بين شرکت و جامعه اشاره دارد</a:t>
            </a:r>
            <a:r>
              <a:rPr lang="ar-SA" dirty="0" smtClean="0">
                <a:solidFill>
                  <a:schemeClr val="tx1">
                    <a:lumMod val="75000"/>
                    <a:lumOff val="25000"/>
                  </a:schemeClr>
                </a:solidFill>
                <a:cs typeface="B Nazanin" pitchFamily="2" charset="-78"/>
              </a:rPr>
              <a:t>.</a:t>
            </a:r>
            <a:endParaRPr lang="en-US" dirty="0">
              <a:solidFill>
                <a:schemeClr val="tx1">
                  <a:lumMod val="75000"/>
                  <a:lumOff val="25000"/>
                </a:schemeClr>
              </a:solidFill>
              <a:cs typeface="B Nazanin" pitchFamily="2" charset="-78"/>
            </a:endParaRPr>
          </a:p>
        </p:txBody>
      </p:sp>
      <p:sp>
        <p:nvSpPr>
          <p:cNvPr id="6" name="Slide Number Placeholder 5"/>
          <p:cNvSpPr>
            <a:spLocks noGrp="1"/>
          </p:cNvSpPr>
          <p:nvPr>
            <p:ph type="sldNum" sz="quarter" idx="12"/>
          </p:nvPr>
        </p:nvSpPr>
        <p:spPr>
          <a:xfrm>
            <a:off x="7315200" y="6492875"/>
            <a:ext cx="1828800" cy="365125"/>
          </a:xfrm>
        </p:spPr>
        <p:txBody>
          <a:bodyPr/>
          <a:lstStyle/>
          <a:p>
            <a:fld id="{B6F15528-21DE-4FAA-801E-634DDDAF4B2B}" type="slidenum">
              <a:rPr lang="en-US" smtClean="0"/>
              <a:pPr/>
              <a:t>4</a:t>
            </a:fld>
            <a:endParaRPr lang="en-US" dirty="0"/>
          </a:p>
        </p:txBody>
      </p:sp>
      <p:sp>
        <p:nvSpPr>
          <p:cNvPr id="7" name="Footer Placeholder 6"/>
          <p:cNvSpPr>
            <a:spLocks noGrp="1"/>
          </p:cNvSpPr>
          <p:nvPr>
            <p:ph type="ftr" sz="quarter" idx="11"/>
          </p:nvPr>
        </p:nvSpPr>
        <p:spPr>
          <a:xfrm>
            <a:off x="3124200" y="6492875"/>
            <a:ext cx="3352801" cy="365125"/>
          </a:xfrm>
        </p:spPr>
        <p:txBody>
          <a:bodyPr/>
          <a:lstStyle/>
          <a:p>
            <a:r>
              <a:rPr lang="fa-IR" dirty="0" smtClean="0"/>
              <a:t>حاکمیت شرکتی و سرمایه‌گذاران نهادی</a:t>
            </a:r>
            <a:endParaRPr lang="en-US" dirty="0"/>
          </a:p>
        </p:txBody>
      </p:sp>
    </p:spTree>
    <p:extLst>
      <p:ext uri="{BB962C8B-B14F-4D97-AF65-F5344CB8AC3E}">
        <p14:creationId xmlns:p14="http://schemas.microsoft.com/office/powerpoint/2010/main" val="359665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heckerboard(across)">
                                      <p:cBhvr>
                                        <p:cTn id="5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a-IR" smtClean="0"/>
              <a:t>حاکمیت شرکتی و سرمایه‌گذاران نهادی</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itle 3"/>
          <p:cNvSpPr>
            <a:spLocks noGrp="1"/>
          </p:cNvSpPr>
          <p:nvPr>
            <p:ph type="title"/>
          </p:nvPr>
        </p:nvSpPr>
        <p:spPr>
          <a:xfrm>
            <a:off x="457200" y="308511"/>
            <a:ext cx="8190048" cy="1143000"/>
          </a:xfrm>
        </p:spPr>
        <p:txBody>
          <a:bodyPr/>
          <a:lstStyle/>
          <a:p>
            <a:pPr marL="0" indent="0" algn="just" rtl="1">
              <a:buNone/>
            </a:pPr>
            <a:r>
              <a:rPr lang="fa-IR"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برخی تعاریف حاکمیت شرکتی</a:t>
            </a:r>
          </a:p>
        </p:txBody>
      </p:sp>
      <p:sp>
        <p:nvSpPr>
          <p:cNvPr id="5" name="Content Placeholder 4"/>
          <p:cNvSpPr>
            <a:spLocks noGrp="1"/>
          </p:cNvSpPr>
          <p:nvPr>
            <p:ph sz="quarter" idx="13"/>
          </p:nvPr>
        </p:nvSpPr>
        <p:spPr>
          <a:xfrm>
            <a:off x="304800" y="1828800"/>
            <a:ext cx="8610600" cy="4008120"/>
          </a:xfrm>
        </p:spPr>
        <p:txBody>
          <a:bodyPr>
            <a:normAutofit/>
          </a:bodyPr>
          <a:lstStyle/>
          <a:p>
            <a:pPr algn="r" rtl="1">
              <a:buFont typeface="Wingdings" panose="05000000000000000000" pitchFamily="2" charset="2"/>
              <a:buChar char="v"/>
            </a:pPr>
            <a:endParaRPr lang="en-US" altLang="en-US" sz="2400" b="1" dirty="0">
              <a:cs typeface="B Nazanin" panose="00000400000000000000" pitchFamily="2" charset="-78"/>
            </a:endParaRPr>
          </a:p>
          <a:p>
            <a:pPr algn="r" rtl="1">
              <a:buFont typeface="Wingdings" panose="05000000000000000000" pitchFamily="2" charset="2"/>
              <a:buChar char="q"/>
            </a:pPr>
            <a:r>
              <a:rPr lang="fa-IR" altLang="en-US" sz="2400" dirty="0">
                <a:cs typeface="B Nazanin" panose="00000400000000000000" pitchFamily="2" charset="-78"/>
              </a:rPr>
              <a:t>عبارت است از سیستمی که شرکت ها با آن هدایت و کنترل میشوند (کاد </a:t>
            </a:r>
            <a:r>
              <a:rPr lang="fa-IR" altLang="en-US" sz="2400" dirty="0" smtClean="0">
                <a:cs typeface="B Nazanin" panose="00000400000000000000" pitchFamily="2" charset="-78"/>
              </a:rPr>
              <a:t>بری، </a:t>
            </a:r>
            <a:r>
              <a:rPr lang="fa-IR" altLang="en-US" sz="2400" dirty="0">
                <a:cs typeface="B Nazanin" panose="00000400000000000000" pitchFamily="2" charset="-78"/>
              </a:rPr>
              <a:t>1992)</a:t>
            </a:r>
          </a:p>
          <a:p>
            <a:pPr algn="r" rtl="1">
              <a:buFont typeface="Wingdings" panose="05000000000000000000" pitchFamily="2" charset="2"/>
              <a:buChar char="q"/>
            </a:pPr>
            <a:endParaRPr lang="en-US" altLang="en-US" sz="2400" dirty="0">
              <a:cs typeface="B Nazanin" panose="00000400000000000000" pitchFamily="2" charset="-78"/>
            </a:endParaRPr>
          </a:p>
          <a:p>
            <a:pPr algn="r" rtl="1">
              <a:buFont typeface="Wingdings" panose="05000000000000000000" pitchFamily="2" charset="2"/>
              <a:buChar char="q"/>
            </a:pPr>
            <a:r>
              <a:rPr lang="fa-IR" altLang="en-US" sz="2400" dirty="0">
                <a:cs typeface="B Nazanin" panose="00000400000000000000" pitchFamily="2" charset="-78"/>
              </a:rPr>
              <a:t>مجموعه ای است از قواعد ناظر بر هدایت و کنترل شرکت. (</a:t>
            </a:r>
            <a:r>
              <a:rPr lang="fa-IR" altLang="en-US" sz="2400" dirty="0" smtClean="0">
                <a:cs typeface="B Nazanin" panose="00000400000000000000" pitchFamily="2" charset="-78"/>
              </a:rPr>
              <a:t>کاردون، </a:t>
            </a:r>
            <a:r>
              <a:rPr lang="fa-IR" altLang="en-US" sz="2400" dirty="0">
                <a:cs typeface="B Nazanin" panose="00000400000000000000" pitchFamily="2" charset="-78"/>
              </a:rPr>
              <a:t>1995)</a:t>
            </a:r>
          </a:p>
          <a:p>
            <a:pPr algn="r" rtl="1">
              <a:buFont typeface="Wingdings" panose="05000000000000000000" pitchFamily="2" charset="2"/>
              <a:buChar char="q"/>
            </a:pPr>
            <a:endParaRPr lang="en-US" altLang="en-US" sz="2400" dirty="0">
              <a:cs typeface="B Nazanin" panose="00000400000000000000" pitchFamily="2" charset="-78"/>
            </a:endParaRPr>
          </a:p>
          <a:p>
            <a:pPr algn="just" rtl="1">
              <a:buFont typeface="Wingdings" panose="05000000000000000000" pitchFamily="2" charset="2"/>
              <a:buChar char="q"/>
            </a:pPr>
            <a:r>
              <a:rPr lang="fa-IR" altLang="en-US" sz="2400" dirty="0">
                <a:cs typeface="B Nazanin" panose="00000400000000000000" pitchFamily="2" charset="-78"/>
              </a:rPr>
              <a:t>فرآیند نظارت و کنترل برای تضمین عملکرد مدیر شرکت مطابق با منافع </a:t>
            </a:r>
            <a:r>
              <a:rPr lang="fa-IR" altLang="en-US" sz="2400" dirty="0" smtClean="0">
                <a:cs typeface="B Nazanin" panose="00000400000000000000" pitchFamily="2" charset="-78"/>
              </a:rPr>
              <a:t>سهامداران (پارکینسون، </a:t>
            </a:r>
            <a:r>
              <a:rPr lang="fa-IR" altLang="en-US" sz="2400" dirty="0">
                <a:cs typeface="B Nazanin" panose="00000400000000000000" pitchFamily="2" charset="-78"/>
              </a:rPr>
              <a:t>1994</a:t>
            </a:r>
            <a:r>
              <a:rPr lang="fa-IR" altLang="en-US" sz="2400" dirty="0" smtClean="0">
                <a:cs typeface="B Nazanin" panose="00000400000000000000" pitchFamily="2" charset="-78"/>
              </a:rPr>
              <a:t>)</a:t>
            </a:r>
            <a:endParaRPr lang="en-US" altLang="en-US" sz="2400" dirty="0">
              <a:cs typeface="B Nazanin" panose="00000400000000000000" pitchFamily="2" charset="-78"/>
            </a:endParaRPr>
          </a:p>
        </p:txBody>
      </p:sp>
    </p:spTree>
    <p:extLst>
      <p:ext uri="{BB962C8B-B14F-4D97-AF65-F5344CB8AC3E}">
        <p14:creationId xmlns:p14="http://schemas.microsoft.com/office/powerpoint/2010/main" val="262970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a-IR" smtClean="0"/>
              <a:t>حاکمیت شرکتی و سرمایه‌گذاران نهادی</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Title 3"/>
          <p:cNvSpPr>
            <a:spLocks noGrp="1"/>
          </p:cNvSpPr>
          <p:nvPr>
            <p:ph type="title"/>
          </p:nvPr>
        </p:nvSpPr>
        <p:spPr>
          <a:xfrm>
            <a:off x="838200" y="160020"/>
            <a:ext cx="8153400" cy="1143000"/>
          </a:xfrm>
        </p:spPr>
        <p:txBody>
          <a:bodyPr/>
          <a:lstStyle/>
          <a:p>
            <a:pPr marL="0" indent="0">
              <a:buNone/>
            </a:pPr>
            <a:r>
              <a:rPr lang="fa-IR"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اهداف حاکمیت شرکتی</a:t>
            </a:r>
          </a:p>
        </p:txBody>
      </p:sp>
      <p:sp>
        <p:nvSpPr>
          <p:cNvPr id="5" name="Content Placeholder 4"/>
          <p:cNvSpPr>
            <a:spLocks noGrp="1"/>
          </p:cNvSpPr>
          <p:nvPr>
            <p:ph sz="quarter" idx="13"/>
          </p:nvPr>
        </p:nvSpPr>
        <p:spPr>
          <a:xfrm>
            <a:off x="449238" y="1676400"/>
            <a:ext cx="8389962" cy="4191000"/>
          </a:xfrm>
        </p:spPr>
        <p:txBody>
          <a:bodyPr>
            <a:normAutofit fontScale="92500" lnSpcReduction="20000"/>
          </a:bodyPr>
          <a:lstStyle/>
          <a:p>
            <a:pPr algn="just" rtl="1"/>
            <a:r>
              <a:rPr lang="fa-IR" sz="3200" dirty="0" smtClean="0">
                <a:cs typeface="B Nazanin" panose="00000400000000000000" pitchFamily="2" charset="-78"/>
              </a:rPr>
              <a:t> کاهش </a:t>
            </a:r>
            <a:r>
              <a:rPr lang="fa-IR" sz="3200" dirty="0">
                <a:cs typeface="B Nazanin" panose="00000400000000000000" pitchFamily="2" charset="-78"/>
              </a:rPr>
              <a:t>ریسک بنگاه اقتصادی از طریق بهبود و ارتقای شفافیت و پاسخگویی</a:t>
            </a:r>
          </a:p>
          <a:p>
            <a:pPr algn="just" rtl="1"/>
            <a:endParaRPr lang="fa-IR" sz="3200" dirty="0">
              <a:cs typeface="B Nazanin" panose="00000400000000000000" pitchFamily="2" charset="-78"/>
            </a:endParaRPr>
          </a:p>
          <a:p>
            <a:pPr algn="just" rtl="1"/>
            <a:r>
              <a:rPr lang="fa-IR" sz="3200" dirty="0" smtClean="0">
                <a:cs typeface="B Nazanin" panose="00000400000000000000" pitchFamily="2" charset="-78"/>
              </a:rPr>
              <a:t> بهبود </a:t>
            </a:r>
            <a:r>
              <a:rPr lang="fa-IR" sz="3200" dirty="0">
                <a:cs typeface="B Nazanin" panose="00000400000000000000" pitchFamily="2" charset="-78"/>
              </a:rPr>
              <a:t>کارایی درازمدت سازمان، از طریق </a:t>
            </a:r>
            <a:r>
              <a:rPr lang="fa-IR" sz="3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a typeface="+mj-ea"/>
                <a:cs typeface="B Badr" pitchFamily="2" charset="-78"/>
              </a:rPr>
              <a:t>جلوگیری</a:t>
            </a:r>
            <a:r>
              <a:rPr lang="fa-IR" sz="3200" dirty="0">
                <a:cs typeface="B Nazanin" panose="00000400000000000000" pitchFamily="2" charset="-78"/>
              </a:rPr>
              <a:t> از خودکامگی و </a:t>
            </a:r>
            <a:r>
              <a:rPr lang="fa-IR" sz="3200" dirty="0" smtClean="0">
                <a:cs typeface="B Nazanin" panose="00000400000000000000" pitchFamily="2" charset="-78"/>
              </a:rPr>
              <a:t>عدم مسوولیت </a:t>
            </a:r>
            <a:r>
              <a:rPr lang="fa-IR" sz="3200" dirty="0">
                <a:cs typeface="B Nazanin" panose="00000400000000000000" pitchFamily="2" charset="-78"/>
              </a:rPr>
              <a:t>پذیری مدیریت </a:t>
            </a:r>
            <a:r>
              <a:rPr lang="fa-IR" sz="3200" dirty="0" smtClean="0">
                <a:cs typeface="B Nazanin" panose="00000400000000000000" pitchFamily="2" charset="-78"/>
              </a:rPr>
              <a:t>اجرایی </a:t>
            </a:r>
          </a:p>
          <a:p>
            <a:pPr algn="just" rtl="1"/>
            <a:endParaRPr lang="fa-IR" sz="3200" dirty="0">
              <a:cs typeface="B Nazanin" panose="00000400000000000000" pitchFamily="2" charset="-78"/>
            </a:endParaRPr>
          </a:p>
          <a:p>
            <a:pPr marL="45720" indent="0" algn="ctr" rtl="1">
              <a:buNone/>
            </a:pPr>
            <a:r>
              <a:rPr lang="fa-IR" sz="3200" dirty="0" smtClean="0">
                <a:cs typeface="B Nazanin" panose="00000400000000000000" pitchFamily="2" charset="-78"/>
              </a:rPr>
              <a:t>(کیسی</a:t>
            </a:r>
            <a:r>
              <a:rPr lang="fa-IR" sz="3200" dirty="0">
                <a:cs typeface="B Nazanin" panose="00000400000000000000" pitchFamily="2" charset="-78"/>
              </a:rPr>
              <a:t>، </a:t>
            </a:r>
            <a:r>
              <a:rPr lang="fa-IR" sz="3200" dirty="0" smtClean="0">
                <a:cs typeface="B Nazanin" panose="00000400000000000000" pitchFamily="2" charset="-78"/>
              </a:rPr>
              <a:t>تامسون </a:t>
            </a:r>
            <a:r>
              <a:rPr lang="fa-IR" sz="3200" dirty="0">
                <a:cs typeface="B Nazanin" panose="00000400000000000000" pitchFamily="2" charset="-78"/>
              </a:rPr>
              <a:t>و </a:t>
            </a:r>
            <a:r>
              <a:rPr lang="fa-IR" sz="3200" dirty="0" smtClean="0">
                <a:cs typeface="B Nazanin" panose="00000400000000000000" pitchFamily="2" charset="-78"/>
              </a:rPr>
              <a:t>رانت 2005)</a:t>
            </a:r>
          </a:p>
          <a:p>
            <a:pPr marL="45720" indent="0" algn="just" rtl="1">
              <a:buNone/>
            </a:pPr>
            <a:r>
              <a:rPr lang="fa-IR" sz="3200" dirty="0">
                <a:cs typeface="B Nazanin" panose="00000400000000000000" pitchFamily="2" charset="-78"/>
              </a:rPr>
              <a:t/>
            </a:r>
            <a:br>
              <a:rPr lang="fa-IR" sz="3200" dirty="0">
                <a:cs typeface="B Nazanin" panose="00000400000000000000" pitchFamily="2" charset="-78"/>
              </a:rPr>
            </a:br>
            <a:endParaRPr lang="fa-IR" sz="3200" dirty="0">
              <a:cs typeface="B Nazanin" panose="00000400000000000000" pitchFamily="2" charset="-78"/>
            </a:endParaRPr>
          </a:p>
        </p:txBody>
      </p:sp>
    </p:spTree>
    <p:extLst>
      <p:ext uri="{BB962C8B-B14F-4D97-AF65-F5344CB8AC3E}">
        <p14:creationId xmlns:p14="http://schemas.microsoft.com/office/powerpoint/2010/main" val="6082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r>
              <a:rPr lang="fa-IR" dirty="0" smtClean="0"/>
              <a:t>حاکمیت شرکتی و سرمایه‌گذاران نهادی</a:t>
            </a:r>
            <a:endParaRPr lang="en-US" dirty="0"/>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7</a:t>
            </a:fld>
            <a:endParaRPr lang="en-US" dirty="0"/>
          </a:p>
        </p:txBody>
      </p:sp>
      <p:sp>
        <p:nvSpPr>
          <p:cNvPr id="6" name="Title 1"/>
          <p:cNvSpPr>
            <a:spLocks noGrp="1"/>
          </p:cNvSpPr>
          <p:nvPr>
            <p:ph type="title"/>
          </p:nvPr>
        </p:nvSpPr>
        <p:spPr>
          <a:xfrm>
            <a:off x="1600200" y="304800"/>
            <a:ext cx="6512511" cy="609600"/>
          </a:xfrm>
          <a:effectLst/>
        </p:spPr>
        <p:txBody>
          <a:bodyPr vert="horz" lIns="91440" tIns="45720" rIns="91440" bIns="45720" rtlCol="0" anchor="t" anchorCtr="0">
            <a:noAutofit/>
          </a:bodyPr>
          <a:lstStyle/>
          <a:p>
            <a:pPr marL="0" indent="0" rtl="1">
              <a:buNone/>
            </a:pPr>
            <a:r>
              <a:rPr lang="fa-IR" sz="3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مکانیزم‌های </a:t>
            </a:r>
            <a:r>
              <a:rPr lang="fa-IR"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حاکمیت شرکتی</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7" name="TextBox 6"/>
          <p:cNvSpPr txBox="1"/>
          <p:nvPr/>
        </p:nvSpPr>
        <p:spPr>
          <a:xfrm>
            <a:off x="3124200" y="1524000"/>
            <a:ext cx="2895600" cy="430887"/>
          </a:xfrm>
          <a:prstGeom prst="rect">
            <a:avLst/>
          </a:prstGeom>
          <a:noFill/>
          <a:ln w="9525">
            <a:solidFill>
              <a:schemeClr val="tx1"/>
            </a:solidFill>
          </a:ln>
        </p:spPr>
        <p:txBody>
          <a:bodyPr wrap="square" rtlCol="1">
            <a:spAutoFit/>
          </a:bodyPr>
          <a:lstStyle/>
          <a:p>
            <a:pPr algn="ctr" rtl="1"/>
            <a:r>
              <a:rPr lang="fa-IR" sz="2200" dirty="0" smtClean="0">
                <a:cs typeface="B Nazanin" pitchFamily="2" charset="-78"/>
              </a:rPr>
              <a:t>سهام‌داران و سایر ذینفعان</a:t>
            </a:r>
            <a:endParaRPr lang="fa-IR" sz="2200" dirty="0">
              <a:cs typeface="B Nazanin" pitchFamily="2" charset="-78"/>
            </a:endParaRPr>
          </a:p>
        </p:txBody>
      </p:sp>
      <p:sp>
        <p:nvSpPr>
          <p:cNvPr id="8" name="TextBox 7"/>
          <p:cNvSpPr txBox="1"/>
          <p:nvPr/>
        </p:nvSpPr>
        <p:spPr>
          <a:xfrm>
            <a:off x="228600" y="2514600"/>
            <a:ext cx="2590800" cy="2031325"/>
          </a:xfrm>
          <a:prstGeom prst="rect">
            <a:avLst/>
          </a:prstGeom>
          <a:noFill/>
          <a:ln w="9525">
            <a:solidFill>
              <a:schemeClr val="tx1"/>
            </a:solidFill>
          </a:ln>
        </p:spPr>
        <p:txBody>
          <a:bodyPr wrap="square" rtlCol="1">
            <a:spAutoFit/>
          </a:bodyPr>
          <a:lstStyle/>
          <a:p>
            <a:pPr algn="r" rtl="1"/>
            <a:r>
              <a:rPr lang="fa-IR" b="1" dirty="0" smtClean="0">
                <a:cs typeface="B Nazanin" pitchFamily="2" charset="-78"/>
              </a:rPr>
              <a:t>مکانیزم‌های کنترل داخلی:</a:t>
            </a:r>
          </a:p>
          <a:p>
            <a:pPr algn="r" rtl="1">
              <a:buFont typeface="Arial" pitchFamily="34" charset="0"/>
              <a:buChar char="•"/>
            </a:pPr>
            <a:r>
              <a:rPr lang="fa-IR" dirty="0" smtClean="0">
                <a:cs typeface="B Nazanin" pitchFamily="2" charset="-78"/>
              </a:rPr>
              <a:t>هیئت مدیره</a:t>
            </a:r>
          </a:p>
          <a:p>
            <a:pPr algn="r" rtl="1">
              <a:buFont typeface="Arial" pitchFamily="34" charset="0"/>
              <a:buChar char="•"/>
            </a:pPr>
            <a:r>
              <a:rPr lang="fa-IR" dirty="0" smtClean="0">
                <a:cs typeface="B Nazanin" pitchFamily="2" charset="-78"/>
              </a:rPr>
              <a:t>مدیریت اجرایی</a:t>
            </a:r>
          </a:p>
          <a:p>
            <a:pPr algn="r" rtl="1">
              <a:buFont typeface="Arial" pitchFamily="34" charset="0"/>
              <a:buChar char="•"/>
            </a:pPr>
            <a:r>
              <a:rPr lang="fa-IR" dirty="0" smtClean="0">
                <a:cs typeface="B Nazanin" pitchFamily="2" charset="-78"/>
              </a:rPr>
              <a:t>کنترل‌های داخلی (حسابداری مالی و ...)</a:t>
            </a:r>
          </a:p>
          <a:p>
            <a:pPr algn="r" rtl="1">
              <a:buFont typeface="Arial" pitchFamily="34" charset="0"/>
              <a:buChar char="•"/>
            </a:pPr>
            <a:r>
              <a:rPr lang="fa-IR" dirty="0" smtClean="0">
                <a:cs typeface="B Nazanin" pitchFamily="2" charset="-78"/>
              </a:rPr>
              <a:t>آیین رفتار حرفه‌ای</a:t>
            </a:r>
          </a:p>
          <a:p>
            <a:pPr algn="r" rtl="1"/>
            <a:endParaRPr lang="fa-IR" dirty="0">
              <a:cs typeface="B Nazanin" pitchFamily="2" charset="-78"/>
            </a:endParaRPr>
          </a:p>
        </p:txBody>
      </p:sp>
      <p:sp>
        <p:nvSpPr>
          <p:cNvPr id="9" name="TextBox 8"/>
          <p:cNvSpPr txBox="1"/>
          <p:nvPr/>
        </p:nvSpPr>
        <p:spPr>
          <a:xfrm>
            <a:off x="6400800" y="2519067"/>
            <a:ext cx="2590800" cy="2031325"/>
          </a:xfrm>
          <a:prstGeom prst="rect">
            <a:avLst/>
          </a:prstGeom>
          <a:noFill/>
          <a:ln w="9525">
            <a:solidFill>
              <a:schemeClr val="tx1"/>
            </a:solidFill>
          </a:ln>
        </p:spPr>
        <p:txBody>
          <a:bodyPr wrap="square" rtlCol="1">
            <a:spAutoFit/>
          </a:bodyPr>
          <a:lstStyle/>
          <a:p>
            <a:pPr algn="r" rtl="1"/>
            <a:r>
              <a:rPr lang="fa-IR" b="1" dirty="0" smtClean="0">
                <a:cs typeface="B Nazanin" pitchFamily="2" charset="-78"/>
              </a:rPr>
              <a:t>مکانیزم‌های کنترل خارجی:</a:t>
            </a:r>
          </a:p>
          <a:p>
            <a:pPr algn="r" rtl="1">
              <a:buFont typeface="Arial" pitchFamily="34" charset="0"/>
              <a:buChar char="•"/>
            </a:pPr>
            <a:r>
              <a:rPr lang="fa-IR" dirty="0" smtClean="0">
                <a:cs typeface="B Nazanin" pitchFamily="2" charset="-78"/>
              </a:rPr>
              <a:t>نظارت قانونی</a:t>
            </a:r>
          </a:p>
          <a:p>
            <a:pPr algn="r" rtl="1">
              <a:buFont typeface="Arial" pitchFamily="34" charset="0"/>
              <a:buChar char="•"/>
            </a:pPr>
            <a:r>
              <a:rPr lang="fa-IR" dirty="0" smtClean="0">
                <a:cs typeface="B Nazanin" pitchFamily="2" charset="-78"/>
              </a:rPr>
              <a:t>رژیم‌های حقوقی – ورشکستگی</a:t>
            </a:r>
          </a:p>
          <a:p>
            <a:pPr algn="r" rtl="1">
              <a:buFont typeface="Arial" pitchFamily="34" charset="0"/>
              <a:buChar char="•"/>
            </a:pPr>
            <a:r>
              <a:rPr lang="fa-IR" dirty="0" smtClean="0">
                <a:cs typeface="B Nazanin" pitchFamily="2" charset="-78"/>
              </a:rPr>
              <a:t>بازاره کارای سرمایه</a:t>
            </a:r>
          </a:p>
          <a:p>
            <a:pPr algn="r" rtl="1">
              <a:buFont typeface="Arial" pitchFamily="34" charset="0"/>
              <a:buChar char="•"/>
            </a:pPr>
            <a:r>
              <a:rPr lang="fa-IR" dirty="0" smtClean="0">
                <a:cs typeface="B Nazanin" pitchFamily="2" charset="-78"/>
              </a:rPr>
              <a:t>سرمایه‌گذاران نهادی فعال</a:t>
            </a:r>
          </a:p>
          <a:p>
            <a:pPr algn="r" rtl="1">
              <a:buFont typeface="Arial" pitchFamily="34" charset="0"/>
              <a:buChar char="•"/>
            </a:pPr>
            <a:r>
              <a:rPr lang="fa-IR" dirty="0" smtClean="0">
                <a:cs typeface="B Nazanin" pitchFamily="2" charset="-78"/>
              </a:rPr>
              <a:t>حسابرسی مستقل</a:t>
            </a:r>
          </a:p>
          <a:p>
            <a:pPr algn="r" rtl="1">
              <a:buFont typeface="Arial" pitchFamily="34" charset="0"/>
              <a:buChar char="•"/>
            </a:pPr>
            <a:r>
              <a:rPr lang="fa-IR" dirty="0" smtClean="0">
                <a:cs typeface="B Nazanin" pitchFamily="2" charset="-78"/>
              </a:rPr>
              <a:t>موسسات رتبه‌بندی</a:t>
            </a:r>
            <a:endParaRPr lang="fa-IR" dirty="0">
              <a:cs typeface="B Nazanin" pitchFamily="2" charset="-78"/>
            </a:endParaRPr>
          </a:p>
        </p:txBody>
      </p:sp>
      <p:sp>
        <p:nvSpPr>
          <p:cNvPr id="10" name="TextBox 9"/>
          <p:cNvSpPr txBox="1"/>
          <p:nvPr/>
        </p:nvSpPr>
        <p:spPr>
          <a:xfrm>
            <a:off x="3608696" y="3159456"/>
            <a:ext cx="1905000" cy="430887"/>
          </a:xfrm>
          <a:prstGeom prst="rect">
            <a:avLst/>
          </a:prstGeom>
          <a:noFill/>
          <a:ln w="9525">
            <a:solidFill>
              <a:schemeClr val="tx1"/>
            </a:solidFill>
          </a:ln>
        </p:spPr>
        <p:txBody>
          <a:bodyPr wrap="square" rtlCol="1">
            <a:spAutoFit/>
          </a:bodyPr>
          <a:lstStyle/>
          <a:p>
            <a:pPr algn="ctr" rtl="1"/>
            <a:r>
              <a:rPr lang="fa-IR" sz="2200" dirty="0" smtClean="0">
                <a:cs typeface="B Nazanin" pitchFamily="2" charset="-78"/>
              </a:rPr>
              <a:t>مدیریت شرکت</a:t>
            </a:r>
            <a:endParaRPr lang="fa-IR" sz="2200" dirty="0">
              <a:cs typeface="B Nazanin" pitchFamily="2" charset="-78"/>
            </a:endParaRPr>
          </a:p>
        </p:txBody>
      </p:sp>
      <p:sp>
        <p:nvSpPr>
          <p:cNvPr id="11" name="Curved Up Arrow 10"/>
          <p:cNvSpPr/>
          <p:nvPr/>
        </p:nvSpPr>
        <p:spPr>
          <a:xfrm>
            <a:off x="3048000" y="3810000"/>
            <a:ext cx="11430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3" name="Curved Down Arrow 12"/>
          <p:cNvSpPr/>
          <p:nvPr/>
        </p:nvSpPr>
        <p:spPr>
          <a:xfrm rot="10800000">
            <a:off x="4796813" y="3782228"/>
            <a:ext cx="12192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4" name="Up Arrow 13"/>
          <p:cNvSpPr/>
          <p:nvPr/>
        </p:nvSpPr>
        <p:spPr>
          <a:xfrm>
            <a:off x="4392304" y="2209800"/>
            <a:ext cx="304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TextBox 14"/>
          <p:cNvSpPr txBox="1"/>
          <p:nvPr/>
        </p:nvSpPr>
        <p:spPr>
          <a:xfrm rot="16043838">
            <a:off x="4359868" y="2360159"/>
            <a:ext cx="990600" cy="369332"/>
          </a:xfrm>
          <a:prstGeom prst="rect">
            <a:avLst/>
          </a:prstGeom>
          <a:noFill/>
        </p:spPr>
        <p:txBody>
          <a:bodyPr wrap="square" rtlCol="1">
            <a:spAutoFit/>
          </a:bodyPr>
          <a:lstStyle/>
          <a:p>
            <a:r>
              <a:rPr lang="fa-IR" dirty="0" smtClean="0">
                <a:cs typeface="B Nazanin" pitchFamily="2" charset="-78"/>
              </a:rPr>
              <a:t>پاسخگویی</a:t>
            </a:r>
            <a:endParaRPr lang="fa-IR" dirty="0">
              <a:cs typeface="B Nazanin" pitchFamily="2" charset="-78"/>
            </a:endParaRPr>
          </a:p>
        </p:txBody>
      </p:sp>
      <p:sp>
        <p:nvSpPr>
          <p:cNvPr id="16" name="TextBox 15"/>
          <p:cNvSpPr txBox="1"/>
          <p:nvPr/>
        </p:nvSpPr>
        <p:spPr>
          <a:xfrm>
            <a:off x="3200400" y="4419600"/>
            <a:ext cx="762000" cy="369332"/>
          </a:xfrm>
          <a:prstGeom prst="rect">
            <a:avLst/>
          </a:prstGeom>
          <a:noFill/>
        </p:spPr>
        <p:txBody>
          <a:bodyPr wrap="square" rtlCol="1">
            <a:spAutoFit/>
          </a:bodyPr>
          <a:lstStyle/>
          <a:p>
            <a:pPr algn="ctr" rtl="1"/>
            <a:r>
              <a:rPr lang="fa-IR" dirty="0" smtClean="0">
                <a:cs typeface="B Nazanin" pitchFamily="2" charset="-78"/>
              </a:rPr>
              <a:t>نظارت</a:t>
            </a:r>
            <a:endParaRPr lang="fa-IR" dirty="0">
              <a:cs typeface="B Nazanin" pitchFamily="2" charset="-78"/>
            </a:endParaRPr>
          </a:p>
        </p:txBody>
      </p:sp>
      <p:sp>
        <p:nvSpPr>
          <p:cNvPr id="17" name="TextBox 16"/>
          <p:cNvSpPr txBox="1"/>
          <p:nvPr/>
        </p:nvSpPr>
        <p:spPr>
          <a:xfrm>
            <a:off x="5105400" y="4343400"/>
            <a:ext cx="762000" cy="369332"/>
          </a:xfrm>
          <a:prstGeom prst="rect">
            <a:avLst/>
          </a:prstGeom>
          <a:noFill/>
        </p:spPr>
        <p:txBody>
          <a:bodyPr wrap="square" rtlCol="1">
            <a:spAutoFit/>
          </a:bodyPr>
          <a:lstStyle/>
          <a:p>
            <a:pPr algn="ctr" rtl="1"/>
            <a:r>
              <a:rPr lang="fa-IR" dirty="0" smtClean="0">
                <a:cs typeface="B Nazanin" pitchFamily="2" charset="-78"/>
              </a:rPr>
              <a:t>نظارت</a:t>
            </a:r>
            <a:endParaRPr lang="fa-IR" dirty="0">
              <a:cs typeface="B Nazanin" pitchFamily="2" charset="-78"/>
            </a:endParaRPr>
          </a:p>
        </p:txBody>
      </p:sp>
      <p:sp>
        <p:nvSpPr>
          <p:cNvPr id="18" name="TextBox 17"/>
          <p:cNvSpPr txBox="1"/>
          <p:nvPr/>
        </p:nvSpPr>
        <p:spPr>
          <a:xfrm>
            <a:off x="3505200" y="5334000"/>
            <a:ext cx="2133600" cy="369332"/>
          </a:xfrm>
          <a:prstGeom prst="rect">
            <a:avLst/>
          </a:prstGeom>
          <a:noFill/>
        </p:spPr>
        <p:txBody>
          <a:bodyPr wrap="square" rtlCol="1">
            <a:spAutoFit/>
          </a:bodyPr>
          <a:lstStyle/>
          <a:p>
            <a:pPr algn="ctr" rtl="1"/>
            <a:r>
              <a:rPr lang="fa-IR" dirty="0" smtClean="0">
                <a:cs typeface="B Nazanin" pitchFamily="2" charset="-78"/>
              </a:rPr>
              <a:t>اریک بنگز</a:t>
            </a:r>
            <a:endParaRPr lang="fa-IR" dirty="0">
              <a:cs typeface="B Nazanin"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ox(in)">
                                      <p:cBhvr>
                                        <p:cTn id="29" dur="500"/>
                                        <p:tgtEl>
                                          <p:spTgt spid="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512511" cy="609600"/>
          </a:xfrm>
        </p:spPr>
        <p:txBody>
          <a:bodyPr/>
          <a:lstStyle/>
          <a:p>
            <a:pPr marL="0" indent="0">
              <a:buNone/>
            </a:pP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حاکميت شرکتي </a:t>
            </a:r>
            <a:r>
              <a:rPr lang="fa-IR"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و </a:t>
            </a:r>
            <a:r>
              <a:rPr lang="ar-SA"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rPr>
              <a:t>جذب سرمايه</a:t>
            </a:r>
            <a:endParaRPr lang="en-US"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Badr" pitchFamily="2" charset="-78"/>
            </a:endParaRPr>
          </a:p>
        </p:txBody>
      </p:sp>
      <p:sp>
        <p:nvSpPr>
          <p:cNvPr id="3" name="Content Placeholder 2"/>
          <p:cNvSpPr>
            <a:spLocks noGrp="1"/>
          </p:cNvSpPr>
          <p:nvPr>
            <p:ph sz="quarter" idx="13"/>
          </p:nvPr>
        </p:nvSpPr>
        <p:spPr>
          <a:xfrm>
            <a:off x="914400" y="1143000"/>
            <a:ext cx="7467600" cy="838200"/>
          </a:xfrm>
        </p:spPr>
        <p:txBody>
          <a:bodyPr>
            <a:noAutofit/>
          </a:bodyPr>
          <a:lstStyle/>
          <a:p>
            <a:pPr marL="45720" indent="0" algn="just" rtl="1">
              <a:buNone/>
            </a:pPr>
            <a:r>
              <a:rPr lang="fa-IR" sz="1700" b="1" dirty="0">
                <a:cs typeface="B Nazanin" pitchFamily="2" charset="-78"/>
              </a:rPr>
              <a:t>تحقيقات بسياري </a:t>
            </a:r>
            <a:r>
              <a:rPr lang="fa-IR" sz="1700" b="1" dirty="0" smtClean="0">
                <a:cs typeface="B Nazanin" pitchFamily="2" charset="-78"/>
              </a:rPr>
              <a:t>موید این مطلب‌اند که </a:t>
            </a:r>
            <a:r>
              <a:rPr lang="fa-IR" sz="1700" b="1" dirty="0">
                <a:cs typeface="B Nazanin" pitchFamily="2" charset="-78"/>
              </a:rPr>
              <a:t>بازارها و شرکت‌هايي که داراي ساختار حاکميت شرکتي بهتري </a:t>
            </a:r>
            <a:r>
              <a:rPr lang="fa-IR" sz="1700" b="1" dirty="0" smtClean="0">
                <a:cs typeface="B Nazanin" pitchFamily="2" charset="-78"/>
              </a:rPr>
              <a:t>هستند، </a:t>
            </a:r>
            <a:r>
              <a:rPr lang="fa-IR" sz="1700" b="1" dirty="0">
                <a:cs typeface="B Nazanin" pitchFamily="2" charset="-78"/>
              </a:rPr>
              <a:t>در جذب سرمايه موفق‌ترند. </a:t>
            </a:r>
            <a:r>
              <a:rPr lang="fa-IR" sz="1700" b="1" dirty="0" smtClean="0">
                <a:cs typeface="B Nazanin" pitchFamily="2" charset="-78"/>
              </a:rPr>
              <a:t>لاپورتا </a:t>
            </a:r>
            <a:r>
              <a:rPr lang="fa-IR" sz="1700" b="1" dirty="0">
                <a:cs typeface="B Nazanin" pitchFamily="2" charset="-78"/>
              </a:rPr>
              <a:t>و همکارانش طی پژوهشی نشان دادند که در صورت رعايت حقوق سهام‌داران اندازه بازار سهام رشد خواهد کرد</a:t>
            </a:r>
            <a:r>
              <a:rPr lang="fa-IR" sz="1700" b="1" dirty="0" smtClean="0">
                <a:cs typeface="B Nazanin" pitchFamily="2" charset="-78"/>
              </a:rPr>
              <a:t>.</a:t>
            </a:r>
            <a:endParaRPr lang="fa-IR" sz="1700" b="1" dirty="0">
              <a:cs typeface="B Nazanin" pitchFamily="2" charset="-78"/>
            </a:endParaRPr>
          </a:p>
        </p:txBody>
      </p:sp>
      <p:sp>
        <p:nvSpPr>
          <p:cNvPr id="4" name="Content Placeholder 2"/>
          <p:cNvSpPr txBox="1">
            <a:spLocks/>
          </p:cNvSpPr>
          <p:nvPr/>
        </p:nvSpPr>
        <p:spPr>
          <a:xfrm>
            <a:off x="7393874" y="5251557"/>
            <a:ext cx="988126" cy="768243"/>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rtl="1">
              <a:buFont typeface="Georgia" pitchFamily="18" charset="0"/>
              <a:buNone/>
            </a:pPr>
            <a:r>
              <a:rPr lang="fa-IR" sz="1600" b="1" dirty="0" smtClean="0">
                <a:solidFill>
                  <a:schemeClr val="accent6">
                    <a:lumMod val="50000"/>
                  </a:schemeClr>
                </a:solidFill>
                <a:cs typeface="B Zar" pitchFamily="2" charset="-78"/>
              </a:rPr>
              <a:t>حاکمیت</a:t>
            </a:r>
          </a:p>
          <a:p>
            <a:pPr marL="45720" indent="0" algn="just" rtl="1">
              <a:buFont typeface="Georgia" pitchFamily="18" charset="0"/>
              <a:buNone/>
            </a:pPr>
            <a:r>
              <a:rPr lang="fa-IR" sz="1600" b="1" dirty="0" smtClean="0">
                <a:solidFill>
                  <a:schemeClr val="accent6">
                    <a:lumMod val="50000"/>
                  </a:schemeClr>
                </a:solidFill>
                <a:cs typeface="B Zar" pitchFamily="2" charset="-78"/>
              </a:rPr>
              <a:t> شرکتی</a:t>
            </a:r>
          </a:p>
          <a:p>
            <a:pPr algn="just" rtl="1"/>
            <a:endParaRPr lang="fa-IR" sz="1600" b="1" dirty="0" smtClean="0">
              <a:cs typeface="B Zar" pitchFamily="2" charset="-78"/>
            </a:endParaRPr>
          </a:p>
          <a:p>
            <a:pPr marL="45720" indent="0" algn="just" rtl="1">
              <a:buFont typeface="Georgia" pitchFamily="18" charset="0"/>
              <a:buNone/>
            </a:pPr>
            <a:endParaRPr lang="en-US" sz="1600" b="1" dirty="0">
              <a:cs typeface="B Zar" pitchFamily="2" charset="-78"/>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483235922"/>
              </p:ext>
            </p:extLst>
          </p:nvPr>
        </p:nvGraphicFramePr>
        <p:xfrm>
          <a:off x="2286000" y="2209800"/>
          <a:ext cx="4114800" cy="2267585"/>
        </p:xfrm>
        <a:graphic>
          <a:graphicData uri="http://schemas.openxmlformats.org/drawingml/2006/chart">
            <c:chart xmlns:c="http://schemas.openxmlformats.org/drawingml/2006/chart" xmlns:r="http://schemas.openxmlformats.org/officeDocument/2006/relationships" r:id="rId2"/>
          </a:graphicData>
        </a:graphic>
      </p:graphicFrame>
      <p:sp>
        <p:nvSpPr>
          <p:cNvPr id="6" name="Left Arrow 5"/>
          <p:cNvSpPr/>
          <p:nvPr/>
        </p:nvSpPr>
        <p:spPr>
          <a:xfrm>
            <a:off x="6629400" y="5334000"/>
            <a:ext cx="685800" cy="457200"/>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 name="Right Brace 6"/>
          <p:cNvSpPr/>
          <p:nvPr/>
        </p:nvSpPr>
        <p:spPr>
          <a:xfrm>
            <a:off x="6248400" y="4762500"/>
            <a:ext cx="304800" cy="17145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ontent Placeholder 2"/>
          <p:cNvSpPr txBox="1">
            <a:spLocks/>
          </p:cNvSpPr>
          <p:nvPr/>
        </p:nvSpPr>
        <p:spPr>
          <a:xfrm>
            <a:off x="3505200" y="4743450"/>
            <a:ext cx="2819400" cy="188595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rtl="1">
              <a:buFont typeface="Georgia" pitchFamily="18" charset="0"/>
              <a:buNone/>
            </a:pPr>
            <a:r>
              <a:rPr lang="fa-IR" sz="1400" b="1" dirty="0" smtClean="0">
                <a:cs typeface="B Nazanin" pitchFamily="2" charset="-78"/>
              </a:rPr>
              <a:t>افزایش تامین مالی از خارج از شرکت </a:t>
            </a:r>
          </a:p>
          <a:p>
            <a:pPr marL="45720" indent="0" algn="just" rtl="1">
              <a:buFont typeface="Georgia" pitchFamily="18" charset="0"/>
              <a:buNone/>
            </a:pPr>
            <a:r>
              <a:rPr lang="fa-IR" sz="1400" b="1" dirty="0" smtClean="0">
                <a:cs typeface="B Nazanin" pitchFamily="2" charset="-78"/>
              </a:rPr>
              <a:t>کاهش هزینه‌های سرمایه‌ای</a:t>
            </a:r>
          </a:p>
          <a:p>
            <a:pPr marL="45720" indent="0" algn="just" rtl="1">
              <a:buFont typeface="Georgia" pitchFamily="18" charset="0"/>
              <a:buNone/>
            </a:pPr>
            <a:r>
              <a:rPr lang="fa-IR" sz="1400" b="1" dirty="0" smtClean="0">
                <a:cs typeface="B Nazanin" pitchFamily="2" charset="-78"/>
              </a:rPr>
              <a:t>بهبود عملکرد عملیاتی شرکت</a:t>
            </a:r>
          </a:p>
          <a:p>
            <a:pPr marL="45720" indent="0" algn="just" rtl="1">
              <a:buFont typeface="Georgia" pitchFamily="18" charset="0"/>
              <a:buNone/>
            </a:pPr>
            <a:r>
              <a:rPr lang="fa-IR" sz="1400" b="1" dirty="0" smtClean="0">
                <a:cs typeface="B Nazanin" pitchFamily="2" charset="-78"/>
              </a:rPr>
              <a:t>تخصیص بهینه منابع</a:t>
            </a:r>
          </a:p>
          <a:p>
            <a:pPr marL="45720" indent="0" algn="just" rtl="1">
              <a:buFont typeface="Georgia" pitchFamily="18" charset="0"/>
              <a:buNone/>
            </a:pPr>
            <a:r>
              <a:rPr lang="fa-IR" sz="1400" b="1" dirty="0" smtClean="0">
                <a:cs typeface="B Nazanin" pitchFamily="2" charset="-78"/>
              </a:rPr>
              <a:t>کاهش ریسک مالی</a:t>
            </a:r>
          </a:p>
          <a:p>
            <a:pPr marL="45720" indent="0" algn="just" rtl="1">
              <a:buFont typeface="Georgia" pitchFamily="18" charset="0"/>
              <a:buNone/>
            </a:pPr>
            <a:r>
              <a:rPr lang="fa-IR" sz="1400" b="1" dirty="0" smtClean="0">
                <a:cs typeface="B Nazanin" pitchFamily="2" charset="-78"/>
              </a:rPr>
              <a:t>ارتباط بهتر با ذی‌نفعان و محیط اجتماعی</a:t>
            </a:r>
          </a:p>
          <a:p>
            <a:pPr marL="45720" indent="0" algn="just" rtl="1">
              <a:buFont typeface="Georgia" pitchFamily="18" charset="0"/>
              <a:buNone/>
            </a:pPr>
            <a:endParaRPr lang="fa-IR" sz="1400" b="1" dirty="0" smtClean="0">
              <a:cs typeface="B Nazanin" pitchFamily="2" charset="-78"/>
            </a:endParaRPr>
          </a:p>
          <a:p>
            <a:pPr algn="just" rtl="1"/>
            <a:endParaRPr lang="fa-IR" sz="1400" b="1" dirty="0" smtClean="0">
              <a:cs typeface="B Nazanin" pitchFamily="2" charset="-78"/>
            </a:endParaRPr>
          </a:p>
          <a:p>
            <a:pPr marL="45720" indent="0" algn="just" rtl="1">
              <a:buFont typeface="Georgia" pitchFamily="18" charset="0"/>
              <a:buNone/>
            </a:pPr>
            <a:endParaRPr lang="en-US" sz="1400" b="1" dirty="0">
              <a:cs typeface="B Nazanin" pitchFamily="2" charset="-78"/>
            </a:endParaRPr>
          </a:p>
        </p:txBody>
      </p:sp>
      <p:sp>
        <p:nvSpPr>
          <p:cNvPr id="9" name="Left Brace 8"/>
          <p:cNvSpPr/>
          <p:nvPr/>
        </p:nvSpPr>
        <p:spPr>
          <a:xfrm>
            <a:off x="3429000" y="4762500"/>
            <a:ext cx="304800" cy="17145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Arrow 9"/>
          <p:cNvSpPr/>
          <p:nvPr/>
        </p:nvSpPr>
        <p:spPr>
          <a:xfrm>
            <a:off x="2705100" y="5334000"/>
            <a:ext cx="647700" cy="457200"/>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1" name="Content Placeholder 2"/>
          <p:cNvSpPr txBox="1">
            <a:spLocks/>
          </p:cNvSpPr>
          <p:nvPr/>
        </p:nvSpPr>
        <p:spPr>
          <a:xfrm>
            <a:off x="609600" y="5027836"/>
            <a:ext cx="2362200" cy="114436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rtl="1">
              <a:buFont typeface="Georgia" pitchFamily="18" charset="0"/>
              <a:buNone/>
            </a:pPr>
            <a:r>
              <a:rPr lang="fa-IR" sz="1600" b="1" dirty="0">
                <a:solidFill>
                  <a:schemeClr val="accent6">
                    <a:lumMod val="50000"/>
                  </a:schemeClr>
                </a:solidFill>
                <a:cs typeface="B Zar" pitchFamily="2" charset="-78"/>
              </a:rPr>
              <a:t>افزایش ارزش شرکت</a:t>
            </a:r>
          </a:p>
          <a:p>
            <a:pPr marL="45720" indent="0" algn="ctr" rtl="1">
              <a:buFont typeface="Georgia" pitchFamily="18" charset="0"/>
              <a:buNone/>
            </a:pPr>
            <a:r>
              <a:rPr lang="fa-IR" sz="1600" b="1" dirty="0">
                <a:solidFill>
                  <a:schemeClr val="accent6">
                    <a:lumMod val="50000"/>
                  </a:schemeClr>
                </a:solidFill>
                <a:cs typeface="B Zar" pitchFamily="2" charset="-78"/>
              </a:rPr>
              <a:t> و</a:t>
            </a:r>
          </a:p>
          <a:p>
            <a:pPr marL="45720" indent="0" algn="ctr" rtl="1">
              <a:buFont typeface="Georgia" pitchFamily="18" charset="0"/>
              <a:buNone/>
            </a:pPr>
            <a:r>
              <a:rPr lang="fa-IR" sz="1600" b="1" dirty="0">
                <a:solidFill>
                  <a:schemeClr val="accent6">
                    <a:lumMod val="50000"/>
                  </a:schemeClr>
                </a:solidFill>
                <a:cs typeface="B Zar" pitchFamily="2" charset="-78"/>
              </a:rPr>
              <a:t> تسهیل فرآیند جذب سرمایه </a:t>
            </a:r>
          </a:p>
          <a:p>
            <a:pPr algn="ctr" rtl="1"/>
            <a:endParaRPr lang="fa-IR" sz="1600" b="1" dirty="0" smtClean="0">
              <a:cs typeface="B Nazanin" pitchFamily="2" charset="-78"/>
            </a:endParaRPr>
          </a:p>
          <a:p>
            <a:pPr marL="45720" indent="0" algn="ctr" rtl="1">
              <a:buFont typeface="Georgia" pitchFamily="18" charset="0"/>
              <a:buNone/>
            </a:pPr>
            <a:endParaRPr lang="en-US" sz="1600" b="1" dirty="0">
              <a:cs typeface="B Nazanin" pitchFamily="2" charset="-78"/>
            </a:endParaRPr>
          </a:p>
        </p:txBody>
      </p:sp>
      <p:sp>
        <p:nvSpPr>
          <p:cNvPr id="12" name="Slide Number Placeholder 11"/>
          <p:cNvSpPr>
            <a:spLocks noGrp="1"/>
          </p:cNvSpPr>
          <p:nvPr>
            <p:ph type="sldNum" sz="quarter" idx="12"/>
          </p:nvPr>
        </p:nvSpPr>
        <p:spPr>
          <a:xfrm>
            <a:off x="7315200" y="6492875"/>
            <a:ext cx="1828800" cy="365125"/>
          </a:xfrm>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74889684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1+#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1+#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1000" fill="hold"/>
                                        <p:tgtEl>
                                          <p:spTgt spid="10"/>
                                        </p:tgtEl>
                                        <p:attrNameLst>
                                          <p:attrName>ppt_x</p:attrName>
                                        </p:attrNameLst>
                                      </p:cBhvr>
                                      <p:tavLst>
                                        <p:tav tm="0">
                                          <p:val>
                                            <p:strVal val="1+#ppt_w/2"/>
                                          </p:val>
                                        </p:tav>
                                        <p:tav tm="100000">
                                          <p:val>
                                            <p:strVal val="#ppt_x"/>
                                          </p:val>
                                        </p:tav>
                                      </p:tavLst>
                                    </p:anim>
                                    <p:anim calcmode="lin" valueType="num">
                                      <p:cBhvr additive="base">
                                        <p:cTn id="42" dur="1000" fill="hold"/>
                                        <p:tgtEl>
                                          <p:spTgt spid="10"/>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1000" fill="hold"/>
                                        <p:tgtEl>
                                          <p:spTgt spid="11"/>
                                        </p:tgtEl>
                                        <p:attrNameLst>
                                          <p:attrName>ppt_x</p:attrName>
                                        </p:attrNameLst>
                                      </p:cBhvr>
                                      <p:tavLst>
                                        <p:tav tm="0">
                                          <p:val>
                                            <p:strVal val="1+#ppt_w/2"/>
                                          </p:val>
                                        </p:tav>
                                        <p:tav tm="100000">
                                          <p:val>
                                            <p:strVal val="#ppt_x"/>
                                          </p:val>
                                        </p:tav>
                                      </p:tavLst>
                                    </p:anim>
                                    <p:anim calcmode="lin" valueType="num">
                                      <p:cBhvr additive="base">
                                        <p:cTn id="4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Graphic spid="5" grpId="0">
        <p:bldAsOne/>
      </p:bldGraphic>
      <p:bldP spid="6" grpId="0" animBg="1"/>
      <p:bldP spid="7" grpId="0" animBg="1"/>
      <p:bldP spid="8" grpId="0"/>
      <p:bldP spid="9" grpId="0" animBg="1"/>
      <p:bldP spid="10"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895599" y="6492875"/>
            <a:ext cx="3352801" cy="365125"/>
          </a:xfrm>
        </p:spPr>
        <p:txBody>
          <a:bodyPr/>
          <a:lstStyle/>
          <a:p>
            <a:pPr algn="ctr" rtl="1"/>
            <a:r>
              <a:rPr lang="fa-IR" smtClean="0"/>
              <a:t>حاکمیت شرکتی و سرمایه‌گذاران نهادی</a:t>
            </a:r>
            <a:endParaRPr lang="en-US"/>
          </a:p>
        </p:txBody>
      </p:sp>
      <p:sp>
        <p:nvSpPr>
          <p:cNvPr id="3" name="Slide Number Placeholder 2"/>
          <p:cNvSpPr>
            <a:spLocks noGrp="1"/>
          </p:cNvSpPr>
          <p:nvPr>
            <p:ph type="sldNum" sz="quarter" idx="12"/>
          </p:nvPr>
        </p:nvSpPr>
        <p:spPr>
          <a:xfrm>
            <a:off x="7315200" y="6492875"/>
            <a:ext cx="1828800" cy="365125"/>
          </a:xfrm>
        </p:spPr>
        <p:txBody>
          <a:bodyPr/>
          <a:lstStyle/>
          <a:p>
            <a:fld id="{B6F15528-21DE-4FAA-801E-634DDDAF4B2B}" type="slidenum">
              <a:rPr lang="en-US" smtClean="0"/>
              <a:pPr/>
              <a:t>9</a:t>
            </a:fld>
            <a:endParaRPr lang="en-US"/>
          </a:p>
        </p:txBody>
      </p:sp>
      <p:sp>
        <p:nvSpPr>
          <p:cNvPr id="5" name="Content Placeholder 4"/>
          <p:cNvSpPr>
            <a:spLocks noGrp="1"/>
          </p:cNvSpPr>
          <p:nvPr>
            <p:ph sz="quarter" idx="13"/>
          </p:nvPr>
        </p:nvSpPr>
        <p:spPr>
          <a:xfrm>
            <a:off x="685800" y="1981200"/>
            <a:ext cx="7772400" cy="3474720"/>
          </a:xfrm>
        </p:spPr>
        <p:txBody>
          <a:bodyPr>
            <a:normAutofit/>
          </a:bodyPr>
          <a:lstStyle/>
          <a:p>
            <a:pPr algn="r" rtl="1">
              <a:buFont typeface="Arial" pitchFamily="34" charset="0"/>
              <a:buChar char="•"/>
            </a:pPr>
            <a:r>
              <a:rPr lang="fa-IR" sz="2600" dirty="0" smtClean="0">
                <a:cs typeface="B Nazanin" pitchFamily="2" charset="-78"/>
              </a:rPr>
              <a:t>در تحقیقات بسیاری به موضوع تضاد منافع سهامداران اقلیت و سهامداران عمده اشاره شده است:</a:t>
            </a:r>
          </a:p>
          <a:p>
            <a:pPr lvl="1" algn="r" rtl="1">
              <a:buFont typeface="Arial" pitchFamily="34" charset="0"/>
              <a:buChar char="•"/>
            </a:pPr>
            <a:r>
              <a:rPr lang="fa-IR" sz="2400" dirty="0" smtClean="0">
                <a:cs typeface="B Nazanin" pitchFamily="2" charset="-78"/>
              </a:rPr>
              <a:t>لاپورتا و همکاران (1997)</a:t>
            </a:r>
          </a:p>
          <a:p>
            <a:pPr lvl="1" algn="r" rtl="1">
              <a:buFont typeface="Arial" pitchFamily="34" charset="0"/>
              <a:buChar char="•"/>
            </a:pPr>
            <a:r>
              <a:rPr lang="fa-IR" sz="2400" dirty="0" smtClean="0">
                <a:cs typeface="B Nazanin" pitchFamily="2" charset="-78"/>
              </a:rPr>
              <a:t>بخت و رول (1999)</a:t>
            </a:r>
          </a:p>
          <a:p>
            <a:pPr lvl="1" algn="r" rtl="1">
              <a:buFont typeface="Arial" pitchFamily="34" charset="0"/>
              <a:buChar char="•"/>
            </a:pPr>
            <a:r>
              <a:rPr lang="fa-IR" sz="2400" dirty="0" smtClean="0">
                <a:cs typeface="B Nazanin" pitchFamily="2" charset="-78"/>
              </a:rPr>
              <a:t>فاچیو و لانگ (2002)</a:t>
            </a:r>
          </a:p>
          <a:p>
            <a:pPr lvl="1" algn="r" rtl="1">
              <a:buFont typeface="Arial" pitchFamily="34" charset="0"/>
              <a:buChar char="•"/>
            </a:pPr>
            <a:r>
              <a:rPr lang="fa-IR" sz="2400" dirty="0" smtClean="0">
                <a:cs typeface="B Nazanin" pitchFamily="2" charset="-78"/>
              </a:rPr>
              <a:t>گیلان و استارکز (2003 و 2008)</a:t>
            </a:r>
          </a:p>
          <a:p>
            <a:pPr lvl="1" algn="r" rtl="1">
              <a:buFont typeface="Arial" pitchFamily="34" charset="0"/>
              <a:buChar char="•"/>
            </a:pPr>
            <a:r>
              <a:rPr lang="fa-IR" sz="2400" b="1" dirty="0" smtClean="0">
                <a:cs typeface="B Nazanin" pitchFamily="2" charset="-78"/>
              </a:rPr>
              <a:t>. . . </a:t>
            </a:r>
          </a:p>
          <a:p>
            <a:pPr algn="r" rtl="1">
              <a:buFont typeface="Arial" pitchFamily="34" charset="0"/>
              <a:buChar char="•"/>
            </a:pPr>
            <a:endParaRPr lang="fa-IR" sz="2600" dirty="0">
              <a:cs typeface="B Nazanin" pitchFamily="2" charset="-78"/>
            </a:endParaRPr>
          </a:p>
        </p:txBody>
      </p:sp>
      <p:sp>
        <p:nvSpPr>
          <p:cNvPr id="6" name="Title 1"/>
          <p:cNvSpPr txBox="1">
            <a:spLocks/>
          </p:cNvSpPr>
          <p:nvPr/>
        </p:nvSpPr>
        <p:spPr>
          <a:xfrm>
            <a:off x="1752600" y="304800"/>
            <a:ext cx="6512511" cy="609600"/>
          </a:xfrm>
          <a:prstGeom prst="rect">
            <a:avLst/>
          </a:prstGeom>
          <a:effectLst/>
        </p:spPr>
        <p:txBody>
          <a:bodyPr vert="horz" lIns="91440" tIns="45720" rIns="91440" bIns="45720" rtlCol="0" anchor="t" anchorCtr="0">
            <a:noAutofit/>
          </a:bodyPr>
          <a:lstStyle/>
          <a:p>
            <a:pPr marL="0" marR="0" lvl="0" indent="0" algn="r" defTabSz="914400" rtl="1" eaLnBrk="1" fontAlgn="auto" latinLnBrk="0" hangingPunct="1">
              <a:lnSpc>
                <a:spcPct val="100000"/>
              </a:lnSpc>
              <a:spcBef>
                <a:spcPct val="0"/>
              </a:spcBef>
              <a:spcAft>
                <a:spcPts val="0"/>
              </a:spcAft>
              <a:buClr>
                <a:schemeClr val="accent6">
                  <a:lumMod val="75000"/>
                </a:schemeClr>
              </a:buClr>
              <a:buSzPct val="128000"/>
              <a:buFont typeface="Georgia" pitchFamily="18" charset="0"/>
              <a:buNone/>
              <a:tabLst/>
              <a:defRPr/>
            </a:pPr>
            <a:r>
              <a:rPr kumimoji="0" lang="ar-SA"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حاکميت شرکتي</a:t>
            </a:r>
            <a:r>
              <a:rPr kumimoji="0" lang="fa-IR"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سهامداران عمده</a:t>
            </a:r>
            <a:r>
              <a:rPr kumimoji="0" lang="fa-IR" sz="3200" b="1" i="0" u="none" strike="noStrike" kern="1200" cap="none" spc="0" normalizeH="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و</a:t>
            </a:r>
            <a:r>
              <a:rPr kumimoji="0" lang="fa-IR" sz="32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rPr>
              <a:t> اقلیت</a:t>
            </a:r>
            <a:endParaRPr kumimoji="0" lang="en-US"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B Bad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964</TotalTime>
  <Words>2249</Words>
  <Application>Microsoft Office PowerPoint</Application>
  <PresentationFormat>On-screen Show (4:3)</PresentationFormat>
  <Paragraphs>237</Paragraphs>
  <Slides>25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25</vt:i4>
      </vt:variant>
    </vt:vector>
  </HeadingPairs>
  <TitlesOfParts>
    <vt:vector size="39" baseType="lpstr">
      <vt:lpstr>MS Mincho</vt:lpstr>
      <vt:lpstr>Arial</vt:lpstr>
      <vt:lpstr>B Badr</vt:lpstr>
      <vt:lpstr>B Nazanin</vt:lpstr>
      <vt:lpstr>B Zar</vt:lpstr>
      <vt:lpstr>Calibri</vt:lpstr>
      <vt:lpstr>Courier New</vt:lpstr>
      <vt:lpstr>Georgia</vt:lpstr>
      <vt:lpstr>Nazanin</vt:lpstr>
      <vt:lpstr>Tahoma</vt:lpstr>
      <vt:lpstr>Times New Roman</vt:lpstr>
      <vt:lpstr>Trebuchet MS</vt:lpstr>
      <vt:lpstr>Wingdings</vt:lpstr>
      <vt:lpstr>Slipstream</vt:lpstr>
      <vt:lpstr>به نام خدا حاکميت شرکتی  و  نقش سرمايه‌گذاران نهادي  حسین عبده تبریزی سعید اسلامی بیدگلی    </vt:lpstr>
      <vt:lpstr>PowerPoint Presentation</vt:lpstr>
      <vt:lpstr>نقشه تحقیق</vt:lpstr>
      <vt:lpstr>مفهوم حاکمیت شرکتی</vt:lpstr>
      <vt:lpstr>برخی تعاریف حاکمیت شرکتی</vt:lpstr>
      <vt:lpstr>اهداف حاکمیت شرکتی</vt:lpstr>
      <vt:lpstr>مکانیزم‌های حاکمیت شرکتی</vt:lpstr>
      <vt:lpstr>حاکميت شرکتي و جذب سرمايه</vt:lpstr>
      <vt:lpstr>PowerPoint Presentation</vt:lpstr>
      <vt:lpstr>نقش سرمايه‌گذاران نهادي در حاکميت شرکتي</vt:lpstr>
      <vt:lpstr>اقدامات سرمایه‌گذاران در برابر عملکرد ضعیف مدیریت</vt:lpstr>
      <vt:lpstr>سرمایه‌گذار نهادی در تحقیقات</vt:lpstr>
      <vt:lpstr>سرمایه‌گذار نهادی در تحقیقات</vt:lpstr>
      <vt:lpstr>سرمایه‌گذار نهادی در تحقیقات</vt:lpstr>
      <vt:lpstr>نقش نظارتي سرمايه‌گذار نهادي </vt:lpstr>
      <vt:lpstr>نقش نظارتي سرمايه‌گذار نهادي (ادامه)  </vt:lpstr>
      <vt:lpstr>PowerPoint Presentation</vt:lpstr>
      <vt:lpstr>نقش نظارتي سرمايه‌گذار نهادي (ادامه) </vt:lpstr>
      <vt:lpstr>PowerPoint Presentation</vt:lpstr>
      <vt:lpstr>سرمايه‌گذاران نهادي در گزارش OECD (سازمان توسعه و همکاری‌های اقتصادی) </vt:lpstr>
      <vt:lpstr>سرمايه‌گذاران نهادي در گزارش OECD </vt:lpstr>
      <vt:lpstr>درپایان . . .</vt:lpstr>
      <vt:lpstr>فکر کنیم (تمرین)</vt:lpstr>
      <vt:lpstr>حاکمیت شرکتی و مسئولیت اجتماعی</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eslami</cp:lastModifiedBy>
  <cp:revision>62</cp:revision>
  <dcterms:created xsi:type="dcterms:W3CDTF">2006-08-16T00:00:00Z</dcterms:created>
  <dcterms:modified xsi:type="dcterms:W3CDTF">2016-11-06T11:39:21Z</dcterms:modified>
</cp:coreProperties>
</file>